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E48B652-521A-4A40-8C6B-5969AEBD51F6}" type="datetimeFigureOut">
              <a:rPr lang="en-AU" smtClean="0"/>
              <a:pPr/>
              <a:t>2/10/2016</a:t>
            </a:fld>
            <a:endParaRPr lang="en-AU"/>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AU"/>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18F4F5B-7479-42C4-826D-5550E401AA28}"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48B652-521A-4A40-8C6B-5969AEBD51F6}" type="datetimeFigureOut">
              <a:rPr lang="en-AU" smtClean="0"/>
              <a:pPr/>
              <a:t>2/10/2016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18F4F5B-7479-42C4-826D-5550E401AA28}"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9E48B652-521A-4A40-8C6B-5969AEBD51F6}" type="datetimeFigureOut">
              <a:rPr lang="en-AU" smtClean="0"/>
              <a:pPr/>
              <a:t>2/10/2016</a:t>
            </a:fld>
            <a:endParaRPr lang="en-AU"/>
          </a:p>
        </p:txBody>
      </p:sp>
      <p:sp>
        <p:nvSpPr>
          <p:cNvPr id="5" name="Footer Placeholder 4"/>
          <p:cNvSpPr>
            <a:spLocks noGrp="1"/>
          </p:cNvSpPr>
          <p:nvPr>
            <p:ph type="ftr" sz="quarter" idx="11"/>
          </p:nvPr>
        </p:nvSpPr>
        <p:spPr>
          <a:xfrm>
            <a:off x="457200" y="6556248"/>
            <a:ext cx="3657600" cy="228600"/>
          </a:xfrm>
        </p:spPr>
        <p:txBody>
          <a:bodyPr/>
          <a:lstStyle/>
          <a:p>
            <a:endParaRPr lang="en-AU"/>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18F4F5B-7479-42C4-826D-5550E401AA28}"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48B652-521A-4A40-8C6B-5969AEBD51F6}" type="datetimeFigureOut">
              <a:rPr lang="en-AU" smtClean="0"/>
              <a:pPr/>
              <a:t>2/10/2016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18F4F5B-7479-42C4-826D-5550E401AA28}"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E48B652-521A-4A40-8C6B-5969AEBD51F6}" type="datetimeFigureOut">
              <a:rPr lang="en-AU" smtClean="0"/>
              <a:pPr/>
              <a:t>2/10/2016</a:t>
            </a:fld>
            <a:endParaRPr lang="en-AU"/>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AU"/>
          </a:p>
        </p:txBody>
      </p:sp>
      <p:sp>
        <p:nvSpPr>
          <p:cNvPr id="6" name="Slide Number Placeholder 5"/>
          <p:cNvSpPr>
            <a:spLocks noGrp="1"/>
          </p:cNvSpPr>
          <p:nvPr>
            <p:ph type="sldNum" sz="quarter" idx="12"/>
          </p:nvPr>
        </p:nvSpPr>
        <p:spPr>
          <a:xfrm>
            <a:off x="6733952" y="6555112"/>
            <a:ext cx="588336" cy="228600"/>
          </a:xfrm>
        </p:spPr>
        <p:txBody>
          <a:bodyPr/>
          <a:lstStyle/>
          <a:p>
            <a:fld id="{A18F4F5B-7479-42C4-826D-5550E401AA28}"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48B652-521A-4A40-8C6B-5969AEBD51F6}" type="datetimeFigureOut">
              <a:rPr lang="en-AU" smtClean="0"/>
              <a:pPr/>
              <a:t>2/10/2016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18F4F5B-7479-42C4-826D-5550E401AA28}"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E48B652-521A-4A40-8C6B-5969AEBD51F6}" type="datetimeFigureOut">
              <a:rPr lang="en-AU" smtClean="0"/>
              <a:pPr/>
              <a:t>2/10/2016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18F4F5B-7479-42C4-826D-5550E401AA28}"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48B652-521A-4A40-8C6B-5969AEBD51F6}" type="datetimeFigureOut">
              <a:rPr lang="en-AU" smtClean="0"/>
              <a:pPr/>
              <a:t>2/10/2016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18F4F5B-7479-42C4-826D-5550E401AA28}"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E48B652-521A-4A40-8C6B-5969AEBD51F6}" type="datetimeFigureOut">
              <a:rPr lang="en-AU" smtClean="0"/>
              <a:pPr/>
              <a:t>2/10/2016</a:t>
            </a:fld>
            <a:endParaRPr lang="en-AU"/>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AU"/>
          </a:p>
        </p:txBody>
      </p:sp>
      <p:sp>
        <p:nvSpPr>
          <p:cNvPr id="4" name="Slide Number Placeholder 3"/>
          <p:cNvSpPr>
            <a:spLocks noGrp="1"/>
          </p:cNvSpPr>
          <p:nvPr>
            <p:ph type="sldNum" sz="quarter" idx="12"/>
          </p:nvPr>
        </p:nvSpPr>
        <p:spPr/>
        <p:txBody>
          <a:bodyPr/>
          <a:lstStyle/>
          <a:p>
            <a:fld id="{A18F4F5B-7479-42C4-826D-5550E401AA28}"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48B652-521A-4A40-8C6B-5969AEBD51F6}" type="datetimeFigureOut">
              <a:rPr lang="en-AU" smtClean="0"/>
              <a:pPr/>
              <a:t>2/10/2016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18F4F5B-7479-42C4-826D-5550E401AA28}"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9E48B652-521A-4A40-8C6B-5969AEBD51F6}" type="datetimeFigureOut">
              <a:rPr lang="en-AU" smtClean="0"/>
              <a:pPr/>
              <a:t>2/10/2016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18F4F5B-7479-42C4-826D-5550E401AA28}" type="slidenum">
              <a:rPr lang="en-AU" smtClean="0"/>
              <a:pPr/>
              <a:t>‹#›</a:t>
            </a:fld>
            <a:endParaRPr lang="en-AU"/>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E48B652-521A-4A40-8C6B-5969AEBD51F6}" type="datetimeFigureOut">
              <a:rPr lang="en-AU" smtClean="0"/>
              <a:pPr/>
              <a:t>2/10/2016</a:t>
            </a:fld>
            <a:endParaRPr lang="en-AU"/>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AU"/>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18F4F5B-7479-42C4-826D-5550E401AA28}"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fontAlgn="auto">
              <a:spcAft>
                <a:spcPts val="0"/>
              </a:spcAft>
              <a:defRPr/>
            </a:pPr>
            <a:r>
              <a:rPr lang="en-AU" dirty="0" smtClean="0"/>
              <a:t>Rights,</a:t>
            </a:r>
            <a:br>
              <a:rPr lang="en-AU" dirty="0" smtClean="0"/>
            </a:br>
            <a:r>
              <a:rPr lang="en-AU" dirty="0" smtClean="0"/>
              <a:t>migration,</a:t>
            </a:r>
            <a:br>
              <a:rPr lang="en-AU" dirty="0" smtClean="0"/>
            </a:br>
            <a:r>
              <a:rPr lang="en-AU" dirty="0" smtClean="0"/>
              <a:t>refugees and asylum seekers.</a:t>
            </a:r>
            <a:endParaRPr lang="en-AU" dirty="0"/>
          </a:p>
        </p:txBody>
      </p:sp>
      <p:sp>
        <p:nvSpPr>
          <p:cNvPr id="6147" name="Subtitle 2"/>
          <p:cNvSpPr>
            <a:spLocks noGrp="1"/>
          </p:cNvSpPr>
          <p:nvPr>
            <p:ph type="subTitle" idx="1"/>
          </p:nvPr>
        </p:nvSpPr>
        <p:spPr>
          <a:xfrm>
            <a:off x="3354388" y="3540125"/>
            <a:ext cx="5114925" cy="1101725"/>
          </a:xfrm>
        </p:spPr>
        <p:txBody>
          <a:bodyPr/>
          <a:lstStyle/>
          <a:p>
            <a:r>
              <a:rPr lang="en-AU" smtClean="0"/>
              <a:t>Year 10 History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migration</a:t>
            </a:r>
            <a:endParaRPr lang="en-AU" dirty="0"/>
          </a:p>
        </p:txBody>
      </p:sp>
      <p:sp>
        <p:nvSpPr>
          <p:cNvPr id="21507" name="Content Placeholder 2"/>
          <p:cNvSpPr>
            <a:spLocks noGrp="1"/>
          </p:cNvSpPr>
          <p:nvPr>
            <p:ph idx="1"/>
          </p:nvPr>
        </p:nvSpPr>
        <p:spPr/>
        <p:txBody>
          <a:bodyPr/>
          <a:lstStyle/>
          <a:p>
            <a:pPr>
              <a:buNone/>
            </a:pPr>
            <a:r>
              <a:rPr lang="en-AU" dirty="0" smtClean="0"/>
              <a:t>Movement of people from one place to another, with intentions of settling temporarily or permanently in the new location. Usually over long distances and from one country to another, but internal migration (movement from one defined area to another within the </a:t>
            </a:r>
            <a:r>
              <a:rPr lang="en-AU" smtClean="0"/>
              <a:t>same country) </a:t>
            </a:r>
            <a:r>
              <a:rPr lang="en-AU" dirty="0" smtClean="0"/>
              <a:t>is </a:t>
            </a:r>
            <a:r>
              <a:rPr lang="en-AU" smtClean="0"/>
              <a:t>the dominant </a:t>
            </a:r>
            <a:r>
              <a:rPr lang="en-AU" dirty="0" smtClean="0"/>
              <a:t>form globally.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a:t>migration</a:t>
            </a:r>
          </a:p>
        </p:txBody>
      </p:sp>
      <p:sp>
        <p:nvSpPr>
          <p:cNvPr id="3" name="Content Placeholder 2"/>
          <p:cNvSpPr>
            <a:spLocks noGrp="1"/>
          </p:cNvSpPr>
          <p:nvPr>
            <p:ph idx="1"/>
          </p:nvPr>
        </p:nvSpPr>
        <p:spPr/>
        <p:txBody>
          <a:bodyPr>
            <a:normAutofit/>
          </a:bodyPr>
          <a:lstStyle/>
          <a:p>
            <a:pPr marL="0" indent="0" fontAlgn="auto">
              <a:spcAft>
                <a:spcPts val="0"/>
              </a:spcAft>
              <a:buFont typeface="Wingdings 2"/>
              <a:buNone/>
              <a:defRPr/>
            </a:pPr>
            <a:r>
              <a:rPr lang="en-AU" dirty="0" smtClean="0">
                <a:solidFill>
                  <a:schemeClr val="accent2">
                    <a:lumMod val="50000"/>
                  </a:schemeClr>
                </a:solidFill>
              </a:rPr>
              <a:t>Discussion question:</a:t>
            </a:r>
          </a:p>
          <a:p>
            <a:pPr marL="0" indent="0" fontAlgn="auto">
              <a:spcAft>
                <a:spcPts val="0"/>
              </a:spcAft>
              <a:buFont typeface="Wingdings 2"/>
              <a:buNone/>
              <a:defRPr/>
            </a:pPr>
            <a:endParaRPr lang="en-AU" dirty="0"/>
          </a:p>
          <a:p>
            <a:pPr marL="0" indent="0" algn="ctr" fontAlgn="auto">
              <a:spcAft>
                <a:spcPts val="0"/>
              </a:spcAft>
              <a:buFont typeface="Wingdings 2"/>
              <a:buNone/>
              <a:defRPr/>
            </a:pPr>
            <a:r>
              <a:rPr lang="en-AU" i="1" dirty="0" smtClean="0">
                <a:solidFill>
                  <a:srgbClr val="00B050"/>
                </a:solidFill>
              </a:rPr>
              <a:t>‘Australia’s Migration Program does not discriminate on the basis of race or religion. This means that anyone from any country can apply to migrate, regardless of their ethnic origin, gender or colour, provided they meet the criteria set out in law.’</a:t>
            </a:r>
            <a:endParaRPr lang="en-AU" i="1" dirty="0">
              <a:solidFill>
                <a:srgbClr val="00B05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migration</a:t>
            </a:r>
            <a:endParaRPr lang="en-AU" dirty="0"/>
          </a:p>
        </p:txBody>
      </p:sp>
      <p:sp>
        <p:nvSpPr>
          <p:cNvPr id="3" name="Content Placeholder 2"/>
          <p:cNvSpPr>
            <a:spLocks noGrp="1"/>
          </p:cNvSpPr>
          <p:nvPr>
            <p:ph idx="1"/>
          </p:nvPr>
        </p:nvSpPr>
        <p:spPr/>
        <p:txBody>
          <a:bodyPr>
            <a:normAutofit fontScale="92500" lnSpcReduction="10000"/>
          </a:bodyPr>
          <a:lstStyle/>
          <a:p>
            <a:pPr marL="0" indent="0" fontAlgn="auto">
              <a:spcAft>
                <a:spcPts val="0"/>
              </a:spcAft>
              <a:buFont typeface="Wingdings 2"/>
              <a:buNone/>
              <a:defRPr/>
            </a:pPr>
            <a:r>
              <a:rPr lang="en-AU" dirty="0" smtClean="0">
                <a:solidFill>
                  <a:schemeClr val="accent2">
                    <a:lumMod val="50000"/>
                  </a:schemeClr>
                </a:solidFill>
              </a:rPr>
              <a:t>Assimilation and the ‘New Australians’</a:t>
            </a:r>
          </a:p>
          <a:p>
            <a:pPr marL="0" indent="0" fontAlgn="auto">
              <a:spcAft>
                <a:spcPts val="0"/>
              </a:spcAft>
              <a:buFont typeface="Wingdings 2"/>
              <a:buNone/>
              <a:defRPr/>
            </a:pPr>
            <a:r>
              <a:rPr lang="en-AU" dirty="0" smtClean="0"/>
              <a:t>The introduction of new cultures to Australia society has not always been welcomed. There was a concern that the arrival of large number of European migrants would threaten Australia’s culture and identity. Post World War II migrants and refugees experienced considerable pressure to assimilate into Australia society.</a:t>
            </a:r>
          </a:p>
          <a:p>
            <a:pPr marL="0" indent="0" fontAlgn="auto">
              <a:spcAft>
                <a:spcPts val="0"/>
              </a:spcAft>
              <a:buFont typeface="Wingdings 2"/>
              <a:buNone/>
              <a:defRPr/>
            </a:pPr>
            <a:endParaRPr lang="en-AU" dirty="0"/>
          </a:p>
          <a:p>
            <a:pPr marL="0" indent="0" fontAlgn="auto">
              <a:spcAft>
                <a:spcPts val="0"/>
              </a:spcAft>
              <a:buFont typeface="Wingdings 2"/>
              <a:buNone/>
              <a:defRPr/>
            </a:pPr>
            <a:r>
              <a:rPr lang="en-AU" dirty="0" smtClean="0"/>
              <a:t>Assimilation = people of differing ethnic heritage are made to adopt the identity – the attitudes, practices and ways of life – of the dominant culture.</a:t>
            </a:r>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Migration – vote continuum</a:t>
            </a:r>
            <a:endParaRPr lang="en-AU" dirty="0"/>
          </a:p>
        </p:txBody>
      </p:sp>
      <p:sp>
        <p:nvSpPr>
          <p:cNvPr id="24579" name="Content Placeholder 2"/>
          <p:cNvSpPr>
            <a:spLocks noGrp="1"/>
          </p:cNvSpPr>
          <p:nvPr>
            <p:ph idx="1"/>
          </p:nvPr>
        </p:nvSpPr>
        <p:spPr/>
        <p:txBody>
          <a:bodyPr/>
          <a:lstStyle/>
          <a:p>
            <a:r>
              <a:rPr lang="en-AU" smtClean="0"/>
              <a:t>In Australia shop signs should only be in English.</a:t>
            </a:r>
          </a:p>
          <a:p>
            <a:r>
              <a:rPr lang="en-AU" smtClean="0"/>
              <a:t>Australia has lots of space and we should share it with people in need.</a:t>
            </a:r>
          </a:p>
          <a:p>
            <a:r>
              <a:rPr lang="en-AU" smtClean="0"/>
              <a:t>People should only be allowed to come to Australia if they speak English.</a:t>
            </a:r>
          </a:p>
          <a:p>
            <a:r>
              <a:rPr lang="en-AU" smtClean="0"/>
              <a:t>The only people who are truly Australian are the Aboriginal and Torres Strait Islander peoples.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a:t>Migration – vote continuum</a:t>
            </a:r>
          </a:p>
        </p:txBody>
      </p:sp>
      <p:sp>
        <p:nvSpPr>
          <p:cNvPr id="25603" name="Content Placeholder 2"/>
          <p:cNvSpPr>
            <a:spLocks noGrp="1"/>
          </p:cNvSpPr>
          <p:nvPr>
            <p:ph idx="1"/>
          </p:nvPr>
        </p:nvSpPr>
        <p:spPr/>
        <p:txBody>
          <a:bodyPr/>
          <a:lstStyle/>
          <a:p>
            <a:r>
              <a:rPr lang="en-AU" smtClean="0"/>
              <a:t>People who migrate to Australia should leave their culture behind.</a:t>
            </a:r>
          </a:p>
          <a:p>
            <a:r>
              <a:rPr lang="en-AU" smtClean="0"/>
              <a:t>Migrants from the same country shouldn‘t be allowed to live together in the same location or town.</a:t>
            </a:r>
          </a:p>
          <a:p>
            <a:r>
              <a:rPr lang="en-AU" smtClean="0"/>
              <a:t>Having a diverse population makes Australia an interesting place to live.</a:t>
            </a:r>
          </a:p>
          <a:p>
            <a:endParaRPr lang="en-AU"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the immigration act 1901</a:t>
            </a:r>
            <a:endParaRPr lang="en-AU" dirty="0"/>
          </a:p>
        </p:txBody>
      </p:sp>
      <p:sp>
        <p:nvSpPr>
          <p:cNvPr id="3" name="Content Placeholder 2"/>
          <p:cNvSpPr>
            <a:spLocks noGrp="1"/>
          </p:cNvSpPr>
          <p:nvPr>
            <p:ph idx="1"/>
          </p:nvPr>
        </p:nvSpPr>
        <p:spPr/>
        <p:txBody>
          <a:bodyPr>
            <a:normAutofit fontScale="92500" lnSpcReduction="10000"/>
          </a:bodyPr>
          <a:lstStyle/>
          <a:p>
            <a:pPr marL="0" indent="0" fontAlgn="auto">
              <a:spcAft>
                <a:spcPts val="0"/>
              </a:spcAft>
              <a:buFont typeface="Wingdings 2"/>
              <a:buNone/>
              <a:defRPr/>
            </a:pPr>
            <a:r>
              <a:rPr lang="en-AU" dirty="0" smtClean="0"/>
              <a:t>The </a:t>
            </a:r>
            <a:r>
              <a:rPr lang="en-AU" i="1" dirty="0" smtClean="0"/>
              <a:t>Immigration Restriction Act 1901 </a:t>
            </a:r>
            <a:r>
              <a:rPr lang="en-AU" dirty="0" smtClean="0"/>
              <a:t>formed the cornerstone of the White Australia Policy. </a:t>
            </a:r>
          </a:p>
          <a:p>
            <a:pPr marL="0" indent="0" fontAlgn="auto">
              <a:spcAft>
                <a:spcPts val="0"/>
              </a:spcAft>
              <a:buFont typeface="Wingdings 2"/>
              <a:buNone/>
              <a:defRPr/>
            </a:pPr>
            <a:endParaRPr lang="en-AU" dirty="0"/>
          </a:p>
          <a:p>
            <a:pPr marL="0" indent="0" fontAlgn="auto">
              <a:spcAft>
                <a:spcPts val="0"/>
              </a:spcAft>
              <a:buFont typeface="Wingdings 2"/>
              <a:buNone/>
              <a:defRPr/>
            </a:pPr>
            <a:r>
              <a:rPr lang="en-AU" dirty="0" smtClean="0"/>
              <a:t>Many people within colonies wanted to create immigration restrictions to reduce economic competition with migrants from Asia, mainly migrants from China and labourers from the South Sea Islands of the Pacific.</a:t>
            </a:r>
          </a:p>
          <a:p>
            <a:pPr marL="0" indent="0" fontAlgn="auto">
              <a:spcAft>
                <a:spcPts val="0"/>
              </a:spcAft>
              <a:buFont typeface="Wingdings 2"/>
              <a:buNone/>
              <a:defRPr/>
            </a:pPr>
            <a:endParaRPr lang="en-AU" dirty="0"/>
          </a:p>
          <a:p>
            <a:pPr marL="0" indent="0" fontAlgn="auto">
              <a:spcAft>
                <a:spcPts val="0"/>
              </a:spcAft>
              <a:buFont typeface="Wingdings 2"/>
              <a:buNone/>
              <a:defRPr/>
            </a:pPr>
            <a:r>
              <a:rPr lang="en-AU" dirty="0" smtClean="0"/>
              <a:t>The aim of the Act was to preserve the predominance of British settlers in Australia and to create parameters for preventing non-European arrivals.</a:t>
            </a:r>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The white Australia policy</a:t>
            </a:r>
            <a:endParaRPr lang="en-AU" dirty="0"/>
          </a:p>
        </p:txBody>
      </p:sp>
      <p:sp>
        <p:nvSpPr>
          <p:cNvPr id="27651" name="Content Placeholder 2"/>
          <p:cNvSpPr>
            <a:spLocks noGrp="1"/>
          </p:cNvSpPr>
          <p:nvPr>
            <p:ph idx="1"/>
          </p:nvPr>
        </p:nvSpPr>
        <p:spPr/>
        <p:txBody>
          <a:bodyPr/>
          <a:lstStyle/>
          <a:p>
            <a:pPr marL="0" indent="0">
              <a:buFont typeface="Wingdings 2" pitchFamily="18" charset="2"/>
              <a:buNone/>
            </a:pPr>
            <a:r>
              <a:rPr lang="en-AU" smtClean="0"/>
              <a:t>The White Australia Policy describes the laws and political processes that characterised Australia’s immigration policy from Federation until the mid 20</a:t>
            </a:r>
            <a:r>
              <a:rPr lang="en-AU" baseline="30000" smtClean="0"/>
              <a:t>th</a:t>
            </a:r>
            <a:r>
              <a:rPr lang="en-AU" smtClean="0"/>
              <a:t> century.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populate or perish</a:t>
            </a:r>
            <a:endParaRPr lang="en-AU" dirty="0"/>
          </a:p>
        </p:txBody>
      </p:sp>
      <p:sp>
        <p:nvSpPr>
          <p:cNvPr id="28675" name="Content Placeholder 2"/>
          <p:cNvSpPr>
            <a:spLocks noGrp="1"/>
          </p:cNvSpPr>
          <p:nvPr>
            <p:ph idx="1"/>
          </p:nvPr>
        </p:nvSpPr>
        <p:spPr/>
        <p:txBody>
          <a:bodyPr/>
          <a:lstStyle/>
          <a:p>
            <a:pPr marL="0" indent="0">
              <a:buFont typeface="Wingdings 2" pitchFamily="18" charset="2"/>
              <a:buNone/>
            </a:pPr>
            <a:r>
              <a:rPr lang="en-AU" smtClean="0"/>
              <a:t>The war in the Pacific (Word War II) had created concerns about the need to enhance Australia’s industrial and military capabilities. In order to achieve this, a massive boost in population numbers was necessary.  </a:t>
            </a:r>
          </a:p>
          <a:p>
            <a:pPr marL="0" indent="0">
              <a:buFont typeface="Wingdings 2" pitchFamily="18" charset="2"/>
              <a:buNone/>
            </a:pPr>
            <a:endParaRPr lang="en-AU" smtClean="0"/>
          </a:p>
          <a:p>
            <a:pPr marL="0" indent="0">
              <a:buFont typeface="Wingdings 2" pitchFamily="18" charset="2"/>
              <a:buNone/>
            </a:pPr>
            <a:r>
              <a:rPr lang="en-AU" smtClean="0"/>
              <a:t>This marked the change in thinking and this policy would </a:t>
            </a:r>
            <a:r>
              <a:rPr lang="en-AU" b="1" smtClean="0"/>
              <a:t>end the White Australia Policy </a:t>
            </a:r>
            <a:r>
              <a:rPr lang="en-AU" smtClean="0"/>
              <a:t>in the 1970s.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Who are refugees?</a:t>
            </a:r>
            <a:endParaRPr lang="en-AU" dirty="0"/>
          </a:p>
        </p:txBody>
      </p:sp>
      <p:sp>
        <p:nvSpPr>
          <p:cNvPr id="3" name="Content Placeholder 2"/>
          <p:cNvSpPr>
            <a:spLocks noGrp="1"/>
          </p:cNvSpPr>
          <p:nvPr>
            <p:ph idx="1"/>
          </p:nvPr>
        </p:nvSpPr>
        <p:spPr/>
        <p:txBody>
          <a:bodyPr>
            <a:normAutofit fontScale="92500" lnSpcReduction="10000"/>
          </a:bodyPr>
          <a:lstStyle/>
          <a:p>
            <a:pPr marL="0" indent="0" fontAlgn="auto">
              <a:spcAft>
                <a:spcPts val="0"/>
              </a:spcAft>
              <a:buFont typeface="Wingdings 2"/>
              <a:buNone/>
              <a:defRPr/>
            </a:pPr>
            <a:r>
              <a:rPr lang="en-AU" dirty="0" smtClean="0"/>
              <a:t>Following the mass migrations caused by World War II, it was decided that there needed to be a common understanding of which people needed protection and how they should be protected.</a:t>
            </a:r>
          </a:p>
          <a:p>
            <a:pPr marL="0" indent="0" fontAlgn="auto">
              <a:spcAft>
                <a:spcPts val="0"/>
              </a:spcAft>
              <a:buFont typeface="Wingdings 2"/>
              <a:buNone/>
              <a:defRPr/>
            </a:pPr>
            <a:endParaRPr lang="en-AU" dirty="0"/>
          </a:p>
          <a:p>
            <a:pPr marL="0" indent="0" fontAlgn="auto">
              <a:spcAft>
                <a:spcPts val="0"/>
              </a:spcAft>
              <a:buFont typeface="Wingdings 2"/>
              <a:buNone/>
              <a:defRPr/>
            </a:pPr>
            <a:r>
              <a:rPr lang="en-AU" dirty="0" smtClean="0"/>
              <a:t>The term </a:t>
            </a:r>
            <a:r>
              <a:rPr lang="en-AU" b="1" dirty="0" smtClean="0">
                <a:solidFill>
                  <a:srgbClr val="7030A0"/>
                </a:solidFill>
              </a:rPr>
              <a:t>‘refugee’ </a:t>
            </a:r>
            <a:r>
              <a:rPr lang="en-AU" dirty="0" smtClean="0"/>
              <a:t>means…</a:t>
            </a:r>
          </a:p>
          <a:p>
            <a:pPr marL="0" indent="0" algn="ctr" fontAlgn="auto">
              <a:spcAft>
                <a:spcPts val="0"/>
              </a:spcAft>
              <a:buFont typeface="Wingdings 2"/>
              <a:buNone/>
              <a:defRPr/>
            </a:pPr>
            <a:r>
              <a:rPr lang="en-AU" i="1" dirty="0" smtClean="0">
                <a:solidFill>
                  <a:srgbClr val="00B050"/>
                </a:solidFill>
              </a:rPr>
              <a:t>‘Any person who owing to a well-founded fear of being persecuted for reasons of race, religion, nationality, membership of a particular social group or political opinion, is outside of the country of his/her nationality and is unable, owing to such fear, is unwilling to avail himself/herself of the protection of that country’.</a:t>
            </a:r>
            <a:endParaRPr lang="en-AU" i="1" dirty="0">
              <a:solidFill>
                <a:srgbClr val="00B05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Who are refugees?</a:t>
            </a:r>
            <a:endParaRPr lang="en-AU" dirty="0"/>
          </a:p>
        </p:txBody>
      </p:sp>
      <p:sp>
        <p:nvSpPr>
          <p:cNvPr id="30723" name="Content Placeholder 2"/>
          <p:cNvSpPr>
            <a:spLocks noGrp="1"/>
          </p:cNvSpPr>
          <p:nvPr>
            <p:ph idx="1"/>
          </p:nvPr>
        </p:nvSpPr>
        <p:spPr/>
        <p:txBody>
          <a:bodyPr/>
          <a:lstStyle/>
          <a:p>
            <a:pPr marL="0" indent="0">
              <a:buFont typeface="Wingdings 2" pitchFamily="18" charset="2"/>
              <a:buNone/>
            </a:pPr>
            <a:r>
              <a:rPr lang="en-AU" smtClean="0"/>
              <a:t>If an asylum seeker is found to be a refugee, Australia is obliged under international law to offer protection and to ensure that the person is not sent back unwillingly to their country of origin.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rights</a:t>
            </a:r>
            <a:endParaRPr lang="en-AU" dirty="0"/>
          </a:p>
        </p:txBody>
      </p:sp>
      <p:sp>
        <p:nvSpPr>
          <p:cNvPr id="3" name="Content Placeholder 2"/>
          <p:cNvSpPr>
            <a:spLocks noGrp="1"/>
          </p:cNvSpPr>
          <p:nvPr>
            <p:ph idx="1"/>
          </p:nvPr>
        </p:nvSpPr>
        <p:spPr/>
        <p:txBody>
          <a:bodyPr>
            <a:normAutofit lnSpcReduction="10000"/>
          </a:bodyPr>
          <a:lstStyle/>
          <a:p>
            <a:pPr marL="0" indent="0" fontAlgn="auto">
              <a:spcAft>
                <a:spcPts val="0"/>
              </a:spcAft>
              <a:buFont typeface="Wingdings 2"/>
              <a:buNone/>
              <a:defRPr/>
            </a:pPr>
            <a:r>
              <a:rPr lang="en-AU" dirty="0" smtClean="0">
                <a:solidFill>
                  <a:schemeClr val="accent2">
                    <a:lumMod val="50000"/>
                  </a:schemeClr>
                </a:solidFill>
              </a:rPr>
              <a:t>What are human rights and freedoms?</a:t>
            </a:r>
          </a:p>
          <a:p>
            <a:pPr marL="0" indent="0" fontAlgn="auto">
              <a:spcAft>
                <a:spcPts val="0"/>
              </a:spcAft>
              <a:buFont typeface="Wingdings 2"/>
              <a:buNone/>
              <a:defRPr/>
            </a:pPr>
            <a:r>
              <a:rPr lang="en-AU" dirty="0" smtClean="0"/>
              <a:t>There is no universally agreed definition; people’s understanding of human rights is always evolving/changing. </a:t>
            </a:r>
          </a:p>
          <a:p>
            <a:pPr marL="0" indent="0" fontAlgn="auto">
              <a:spcAft>
                <a:spcPts val="0"/>
              </a:spcAft>
              <a:buFont typeface="Wingdings 2"/>
              <a:buNone/>
              <a:defRPr/>
            </a:pPr>
            <a:endParaRPr lang="en-AU" dirty="0"/>
          </a:p>
          <a:p>
            <a:pPr marL="0" indent="0" fontAlgn="auto">
              <a:spcAft>
                <a:spcPts val="0"/>
              </a:spcAft>
              <a:buFont typeface="Wingdings 2"/>
              <a:buNone/>
              <a:defRPr/>
            </a:pPr>
            <a:r>
              <a:rPr lang="en-AU" dirty="0" smtClean="0"/>
              <a:t>Rights are related to the values that societies live by. These values have their origins in religion and philosophy. Value systems vary in detail between one society and another but the fundamentals ideas are similar. Concept of justice and human dignity are at the heart of these values.</a:t>
            </a: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What’s the difference?</a:t>
            </a:r>
            <a:endParaRPr lang="en-AU" dirty="0"/>
          </a:p>
        </p:txBody>
      </p:sp>
      <p:sp>
        <p:nvSpPr>
          <p:cNvPr id="31747" name="Content Placeholder 2"/>
          <p:cNvSpPr>
            <a:spLocks noGrp="1"/>
          </p:cNvSpPr>
          <p:nvPr>
            <p:ph idx="1"/>
          </p:nvPr>
        </p:nvSpPr>
        <p:spPr/>
        <p:txBody>
          <a:bodyPr/>
          <a:lstStyle/>
          <a:p>
            <a:pPr marL="0" indent="0">
              <a:buFont typeface="Wingdings 2" pitchFamily="18" charset="2"/>
              <a:buNone/>
            </a:pPr>
            <a:r>
              <a:rPr lang="en-AU" smtClean="0"/>
              <a:t>The terms ‘refugee’, ‘asylum seeker’ and ‘migrant’ are often used interchangeably, however, there are important distinctions in their definitions.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What’s the difference?</a:t>
            </a:r>
            <a:endParaRPr lang="en-AU" dirty="0"/>
          </a:p>
        </p:txBody>
      </p:sp>
      <p:sp>
        <p:nvSpPr>
          <p:cNvPr id="3" name="Content Placeholder 2"/>
          <p:cNvSpPr>
            <a:spLocks noGrp="1"/>
          </p:cNvSpPr>
          <p:nvPr>
            <p:ph idx="1"/>
          </p:nvPr>
        </p:nvSpPr>
        <p:spPr/>
        <p:txBody>
          <a:bodyPr>
            <a:normAutofit fontScale="92500"/>
          </a:bodyPr>
          <a:lstStyle/>
          <a:p>
            <a:pPr marL="274320" indent="-274320" fontAlgn="auto">
              <a:spcAft>
                <a:spcPts val="0"/>
              </a:spcAft>
              <a:buFont typeface="Wingdings 2"/>
              <a:buChar char=""/>
              <a:defRPr/>
            </a:pPr>
            <a:r>
              <a:rPr lang="en-AU" dirty="0" smtClean="0">
                <a:solidFill>
                  <a:srgbClr val="7030A0"/>
                </a:solidFill>
              </a:rPr>
              <a:t>Migrant</a:t>
            </a:r>
            <a:r>
              <a:rPr lang="en-AU" dirty="0" smtClean="0"/>
              <a:t> – is someone who </a:t>
            </a:r>
            <a:r>
              <a:rPr lang="en-AU" b="1" dirty="0" smtClean="0">
                <a:solidFill>
                  <a:srgbClr val="00B050"/>
                </a:solidFill>
              </a:rPr>
              <a:t>CHOOSES</a:t>
            </a:r>
            <a:r>
              <a:rPr lang="en-AU" dirty="0" smtClean="0"/>
              <a:t> to leave their country to seek a better life. They </a:t>
            </a:r>
            <a:r>
              <a:rPr lang="en-AU" b="1" dirty="0" smtClean="0">
                <a:solidFill>
                  <a:srgbClr val="92D050"/>
                </a:solidFill>
              </a:rPr>
              <a:t>CHOOSE</a:t>
            </a:r>
            <a:r>
              <a:rPr lang="en-AU" dirty="0" smtClean="0"/>
              <a:t> where they migrate to and they are able to return whenever they like.</a:t>
            </a:r>
          </a:p>
          <a:p>
            <a:pPr marL="274320" indent="-274320" fontAlgn="auto">
              <a:spcAft>
                <a:spcPts val="0"/>
              </a:spcAft>
              <a:buFont typeface="Wingdings 2"/>
              <a:buChar char=""/>
              <a:defRPr/>
            </a:pPr>
            <a:r>
              <a:rPr lang="en-AU" dirty="0" smtClean="0">
                <a:solidFill>
                  <a:srgbClr val="7030A0"/>
                </a:solidFill>
              </a:rPr>
              <a:t>Refugees</a:t>
            </a:r>
            <a:r>
              <a:rPr lang="en-AU" dirty="0" smtClean="0"/>
              <a:t> – are </a:t>
            </a:r>
            <a:r>
              <a:rPr lang="en-AU" b="1" dirty="0" smtClean="0">
                <a:solidFill>
                  <a:srgbClr val="92D050"/>
                </a:solidFill>
              </a:rPr>
              <a:t>FORCED </a:t>
            </a:r>
            <a:r>
              <a:rPr lang="en-AU" dirty="0" smtClean="0"/>
              <a:t>to flee from their country and cannot return unless the situation that forced them to leave improves.</a:t>
            </a:r>
          </a:p>
          <a:p>
            <a:pPr marL="274320" indent="-274320" fontAlgn="auto">
              <a:spcAft>
                <a:spcPts val="0"/>
              </a:spcAft>
              <a:buFont typeface="Wingdings 2"/>
              <a:buChar char=""/>
              <a:defRPr/>
            </a:pPr>
            <a:r>
              <a:rPr lang="en-AU" dirty="0" smtClean="0">
                <a:solidFill>
                  <a:srgbClr val="7030A0"/>
                </a:solidFill>
              </a:rPr>
              <a:t>Asylum seeker </a:t>
            </a:r>
            <a:r>
              <a:rPr lang="en-AU" dirty="0" smtClean="0"/>
              <a:t>– is a person who is seeking protection as a refugee and is still </a:t>
            </a:r>
            <a:r>
              <a:rPr lang="en-AU" b="1" dirty="0" smtClean="0">
                <a:solidFill>
                  <a:srgbClr val="00B050"/>
                </a:solidFill>
              </a:rPr>
              <a:t>WAITING </a:t>
            </a:r>
            <a:r>
              <a:rPr lang="en-AU" dirty="0" smtClean="0"/>
              <a:t>to have his/her claim assessed. Every refugee has at some point been an asylum seeker.</a:t>
            </a:r>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Refugees and asylum seekers</a:t>
            </a:r>
          </a:p>
        </p:txBody>
      </p:sp>
      <p:sp>
        <p:nvSpPr>
          <p:cNvPr id="3" name="Content Placeholder 2"/>
          <p:cNvSpPr>
            <a:spLocks noGrp="1"/>
          </p:cNvSpPr>
          <p:nvPr>
            <p:ph idx="1"/>
          </p:nvPr>
        </p:nvSpPr>
        <p:spPr/>
        <p:txBody>
          <a:bodyPr>
            <a:normAutofit/>
          </a:bodyPr>
          <a:lstStyle/>
          <a:p>
            <a:pPr marL="0" indent="0" fontAlgn="auto">
              <a:spcAft>
                <a:spcPts val="0"/>
              </a:spcAft>
              <a:buFont typeface="Wingdings 2"/>
              <a:buNone/>
              <a:defRPr/>
            </a:pPr>
            <a:r>
              <a:rPr lang="en-AU" dirty="0">
                <a:solidFill>
                  <a:srgbClr val="7030A0"/>
                </a:solidFill>
              </a:rPr>
              <a:t>Discussion Questions:</a:t>
            </a:r>
          </a:p>
          <a:p>
            <a:pPr marL="514350" indent="-514350" fontAlgn="auto">
              <a:spcAft>
                <a:spcPts val="0"/>
              </a:spcAft>
              <a:buFont typeface="+mj-lt"/>
              <a:buAutoNum type="arabicPeriod"/>
              <a:defRPr/>
            </a:pPr>
            <a:r>
              <a:rPr lang="en-AU" dirty="0"/>
              <a:t>What are the similarities between these two definitions?</a:t>
            </a:r>
          </a:p>
          <a:p>
            <a:pPr marL="514350" indent="-514350" fontAlgn="auto">
              <a:spcAft>
                <a:spcPts val="0"/>
              </a:spcAft>
              <a:buFont typeface="+mj-lt"/>
              <a:buAutoNum type="arabicPeriod"/>
              <a:defRPr/>
            </a:pPr>
            <a:r>
              <a:rPr lang="en-AU" dirty="0"/>
              <a:t>What are the differences?</a:t>
            </a:r>
          </a:p>
          <a:p>
            <a:pPr marL="514350" indent="-514350" fontAlgn="auto">
              <a:spcAft>
                <a:spcPts val="0"/>
              </a:spcAft>
              <a:buFont typeface="+mj-lt"/>
              <a:buAutoNum type="arabicPeriod"/>
              <a:defRPr/>
            </a:pPr>
            <a:r>
              <a:rPr lang="en-AU" dirty="0"/>
              <a:t>What does it mean to be persecuted?</a:t>
            </a:r>
          </a:p>
          <a:p>
            <a:pPr marL="0" indent="0" fontAlgn="auto">
              <a:spcAft>
                <a:spcPts val="0"/>
              </a:spcAft>
              <a:buFont typeface="Wingdings 2"/>
              <a:buNone/>
              <a:defRPr/>
            </a:pPr>
            <a:endParaRPr lang="en-A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smtClean="0"/>
              <a:t>Who are illegal immigrants?</a:t>
            </a:r>
            <a:endParaRPr lang="en-AU" dirty="0"/>
          </a:p>
        </p:txBody>
      </p:sp>
      <p:sp>
        <p:nvSpPr>
          <p:cNvPr id="3" name="Content Placeholder 2"/>
          <p:cNvSpPr>
            <a:spLocks noGrp="1"/>
          </p:cNvSpPr>
          <p:nvPr>
            <p:ph idx="1"/>
          </p:nvPr>
        </p:nvSpPr>
        <p:spPr/>
        <p:txBody>
          <a:bodyPr>
            <a:normAutofit lnSpcReduction="10000"/>
          </a:bodyPr>
          <a:lstStyle/>
          <a:p>
            <a:pPr marL="0" indent="0" fontAlgn="auto">
              <a:spcAft>
                <a:spcPts val="0"/>
              </a:spcAft>
              <a:buFont typeface="Wingdings 2"/>
              <a:buNone/>
              <a:defRPr/>
            </a:pPr>
            <a:r>
              <a:rPr lang="en-AU" dirty="0" smtClean="0"/>
              <a:t>‘Illegal immigrants’ refer to unlawful non-citizens who are residing in a country without legal permission. In Australia, most illegal immigrants have entered the country </a:t>
            </a:r>
            <a:r>
              <a:rPr lang="en-AU" b="1" dirty="0" smtClean="0">
                <a:solidFill>
                  <a:srgbClr val="00B050"/>
                </a:solidFill>
              </a:rPr>
              <a:t>LEGALLY </a:t>
            </a:r>
            <a:r>
              <a:rPr lang="en-AU" dirty="0" smtClean="0"/>
              <a:t>but have then </a:t>
            </a:r>
            <a:r>
              <a:rPr lang="en-AU" b="1" dirty="0" smtClean="0">
                <a:solidFill>
                  <a:srgbClr val="00B050"/>
                </a:solidFill>
              </a:rPr>
              <a:t>OVER STAYED </a:t>
            </a:r>
            <a:r>
              <a:rPr lang="en-AU" dirty="0" smtClean="0"/>
              <a:t>their visa. The majority of these are from </a:t>
            </a:r>
            <a:r>
              <a:rPr lang="en-AU" b="1" dirty="0" smtClean="0">
                <a:solidFill>
                  <a:srgbClr val="00B050"/>
                </a:solidFill>
              </a:rPr>
              <a:t>WESTERN COUNTRIES</a:t>
            </a:r>
            <a:r>
              <a:rPr lang="en-AU" dirty="0" smtClean="0"/>
              <a:t>.</a:t>
            </a:r>
          </a:p>
          <a:p>
            <a:pPr marL="0" indent="0" fontAlgn="auto">
              <a:spcAft>
                <a:spcPts val="0"/>
              </a:spcAft>
              <a:buFont typeface="Wingdings 2"/>
              <a:buNone/>
              <a:defRPr/>
            </a:pPr>
            <a:r>
              <a:rPr lang="en-AU" dirty="0" smtClean="0"/>
              <a:t>Asylum seekers are </a:t>
            </a:r>
            <a:r>
              <a:rPr lang="en-AU" b="1" dirty="0" smtClean="0">
                <a:solidFill>
                  <a:srgbClr val="00B050"/>
                </a:solidFill>
              </a:rPr>
              <a:t>NOT</a:t>
            </a:r>
            <a:r>
              <a:rPr lang="en-AU" dirty="0" smtClean="0"/>
              <a:t> illegal immigrants. Nor are they breaking any laws. Under Australian law, a person is entitled to apply for asylum in our country if they are escaping persecution.</a:t>
            </a:r>
            <a:endParaRPr lang="en-A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smtClean="0"/>
              <a:t>What have refugees experienced?</a:t>
            </a:r>
            <a:endParaRPr lang="en-AU" dirty="0"/>
          </a:p>
        </p:txBody>
      </p:sp>
      <p:sp>
        <p:nvSpPr>
          <p:cNvPr id="35843" name="Content Placeholder 2"/>
          <p:cNvSpPr>
            <a:spLocks noGrp="1"/>
          </p:cNvSpPr>
          <p:nvPr>
            <p:ph idx="1"/>
          </p:nvPr>
        </p:nvSpPr>
        <p:spPr/>
        <p:txBody>
          <a:bodyPr/>
          <a:lstStyle/>
          <a:p>
            <a:pPr marL="0" indent="0">
              <a:buFont typeface="Wingdings 2" pitchFamily="18" charset="2"/>
              <a:buNone/>
            </a:pPr>
            <a:r>
              <a:rPr lang="en-AU" smtClean="0"/>
              <a:t>Refugees have a variety of experiences and every individual’s ‘refugee journey’ is different. Most have faced distressing and harrowing experiences and many have survived a range of physical, psychological and emotional traumas.</a:t>
            </a:r>
          </a:p>
          <a:p>
            <a:pPr marL="0" indent="0">
              <a:buFont typeface="Wingdings 2" pitchFamily="18" charset="2"/>
              <a:buNone/>
            </a:pPr>
            <a:endParaRPr lang="en-AU" smtClean="0"/>
          </a:p>
          <a:p>
            <a:pPr marL="0" indent="0">
              <a:buFont typeface="Wingdings 2" pitchFamily="18" charset="2"/>
              <a:buNone/>
            </a:pPr>
            <a:r>
              <a:rPr lang="en-AU" smtClean="0"/>
              <a:t>Refugees rarely have time to make plans for their departure. Some refugees have to flee with no notice, taking with them only the clothes on their back.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smtClean="0"/>
              <a:t>Refugee case study: refugees from east </a:t>
            </a:r>
            <a:r>
              <a:rPr lang="en-AU" dirty="0" err="1" smtClean="0"/>
              <a:t>timor</a:t>
            </a:r>
            <a:endParaRPr lang="en-AU" dirty="0"/>
          </a:p>
        </p:txBody>
      </p:sp>
      <p:sp>
        <p:nvSpPr>
          <p:cNvPr id="3" name="Content Placeholder 2"/>
          <p:cNvSpPr>
            <a:spLocks noGrp="1"/>
          </p:cNvSpPr>
          <p:nvPr>
            <p:ph idx="1"/>
          </p:nvPr>
        </p:nvSpPr>
        <p:spPr/>
        <p:txBody>
          <a:bodyPr>
            <a:normAutofit fontScale="92500" lnSpcReduction="10000"/>
          </a:bodyPr>
          <a:lstStyle/>
          <a:p>
            <a:pPr marL="0" indent="0" fontAlgn="auto">
              <a:spcAft>
                <a:spcPts val="0"/>
              </a:spcAft>
              <a:buFont typeface="Wingdings 2"/>
              <a:buNone/>
              <a:defRPr/>
            </a:pPr>
            <a:r>
              <a:rPr lang="en-AU" dirty="0" smtClean="0"/>
              <a:t>East Timor lies approximately 500 kilometres north of Darwin, the capital of the Northern Territory. This small nation was a Portuguese colony for more than 400 years until 1975. The country erupted into civil war and was invaded by Indonesia. Indonesia occupied East Timor for the next 25 years. </a:t>
            </a:r>
          </a:p>
          <a:p>
            <a:pPr marL="0" indent="0" fontAlgn="auto">
              <a:spcAft>
                <a:spcPts val="0"/>
              </a:spcAft>
              <a:buFont typeface="Wingdings 2"/>
              <a:buNone/>
              <a:defRPr/>
            </a:pPr>
            <a:endParaRPr lang="en-AU" dirty="0"/>
          </a:p>
          <a:p>
            <a:pPr marL="0" indent="0" fontAlgn="auto">
              <a:spcAft>
                <a:spcPts val="0"/>
              </a:spcAft>
              <a:buFont typeface="Wingdings 2"/>
              <a:buNone/>
              <a:defRPr/>
            </a:pPr>
            <a:r>
              <a:rPr lang="en-AU" dirty="0" smtClean="0"/>
              <a:t>This period was marred by human rights abuses and resulted in the deaths of many East Timorese, as many as 100,000. It wasn’t until 2002 that East Timor became independent and was renamed Timor </a:t>
            </a:r>
            <a:r>
              <a:rPr lang="en-AU" dirty="0" err="1" smtClean="0"/>
              <a:t>Leste</a:t>
            </a:r>
            <a:r>
              <a:rPr lang="en-AU" dirty="0" smtClean="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Refugee case study: refugees from east </a:t>
            </a:r>
            <a:r>
              <a:rPr lang="en-AU" dirty="0" err="1"/>
              <a:t>timor</a:t>
            </a:r>
            <a:endParaRPr lang="en-AU" dirty="0"/>
          </a:p>
        </p:txBody>
      </p:sp>
      <p:sp>
        <p:nvSpPr>
          <p:cNvPr id="37891" name="Content Placeholder 2"/>
          <p:cNvSpPr>
            <a:spLocks noGrp="1"/>
          </p:cNvSpPr>
          <p:nvPr>
            <p:ph idx="1"/>
          </p:nvPr>
        </p:nvSpPr>
        <p:spPr/>
        <p:txBody>
          <a:bodyPr/>
          <a:lstStyle/>
          <a:p>
            <a:pPr marL="0" indent="0">
              <a:buFont typeface="Wingdings 2" pitchFamily="18" charset="2"/>
              <a:buNone/>
            </a:pPr>
            <a:r>
              <a:rPr lang="en-AU" smtClean="0"/>
              <a:t>Australia played a role in the occupation of East Timor (Timor Gap Treaty) but also in providing support to refugees. Australia accepted 2500 East Timorese fleeing the civil war of 1975. The arrival of East Timorese refugees in the 1970s was the first significant postwar intake of migrants from Australia’s most immediate region.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smtClean="0"/>
              <a:t>Where do refugees come from?</a:t>
            </a:r>
            <a:endParaRPr lang="en-AU" dirty="0"/>
          </a:p>
        </p:txBody>
      </p:sp>
      <p:sp>
        <p:nvSpPr>
          <p:cNvPr id="38915" name="Content Placeholder 2"/>
          <p:cNvSpPr>
            <a:spLocks noGrp="1"/>
          </p:cNvSpPr>
          <p:nvPr>
            <p:ph idx="1"/>
          </p:nvPr>
        </p:nvSpPr>
        <p:spPr/>
        <p:txBody>
          <a:bodyPr/>
          <a:lstStyle/>
          <a:p>
            <a:pPr marL="0" indent="0">
              <a:buFont typeface="Wingdings 2" pitchFamily="18" charset="2"/>
              <a:buNone/>
            </a:pPr>
            <a:r>
              <a:rPr lang="en-AU" smtClean="0">
                <a:solidFill>
                  <a:srgbClr val="7030A0"/>
                </a:solidFill>
              </a:rPr>
              <a:t>1950s</a:t>
            </a:r>
            <a:r>
              <a:rPr lang="en-AU" smtClean="0"/>
              <a:t> – Hungary</a:t>
            </a:r>
          </a:p>
          <a:p>
            <a:pPr marL="0" indent="0">
              <a:buFont typeface="Wingdings 2" pitchFamily="18" charset="2"/>
              <a:buNone/>
            </a:pPr>
            <a:r>
              <a:rPr lang="en-AU" smtClean="0">
                <a:solidFill>
                  <a:srgbClr val="7030A0"/>
                </a:solidFill>
              </a:rPr>
              <a:t>1960s</a:t>
            </a:r>
            <a:r>
              <a:rPr lang="en-AU" smtClean="0"/>
              <a:t> – Czechoslovakia</a:t>
            </a:r>
          </a:p>
          <a:p>
            <a:pPr marL="0" indent="0">
              <a:buFont typeface="Wingdings 2" pitchFamily="18" charset="2"/>
              <a:buNone/>
            </a:pPr>
            <a:r>
              <a:rPr lang="en-AU" smtClean="0">
                <a:solidFill>
                  <a:srgbClr val="7030A0"/>
                </a:solidFill>
              </a:rPr>
              <a:t>1970s to 1980s </a:t>
            </a:r>
            <a:r>
              <a:rPr lang="en-AU" smtClean="0"/>
              <a:t>– Indochina (Vietnam) and Latin America (Chile and El Salvador)</a:t>
            </a:r>
          </a:p>
          <a:p>
            <a:pPr marL="0" indent="0">
              <a:buFont typeface="Wingdings 2" pitchFamily="18" charset="2"/>
              <a:buNone/>
            </a:pPr>
            <a:r>
              <a:rPr lang="en-AU" smtClean="0">
                <a:solidFill>
                  <a:srgbClr val="7030A0"/>
                </a:solidFill>
              </a:rPr>
              <a:t>1990s </a:t>
            </a:r>
            <a:r>
              <a:rPr lang="en-AU" smtClean="0"/>
              <a:t>– Middle East and South Asia (from Suddam Hussein’s regime in Iraq)</a:t>
            </a:r>
          </a:p>
          <a:p>
            <a:pPr marL="0" indent="0">
              <a:buFont typeface="Wingdings 2" pitchFamily="18" charset="2"/>
              <a:buNone/>
            </a:pPr>
            <a:r>
              <a:rPr lang="en-AU" smtClean="0">
                <a:solidFill>
                  <a:srgbClr val="7030A0"/>
                </a:solidFill>
              </a:rPr>
              <a:t>2000s </a:t>
            </a:r>
            <a:r>
              <a:rPr lang="en-AU" smtClean="0"/>
              <a:t>– Africa (Sudan), Burma and Bhutan.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How do refugees come to </a:t>
            </a:r>
            <a:r>
              <a:rPr lang="en-AU" dirty="0" smtClean="0"/>
              <a:t>Australia?</a:t>
            </a:r>
            <a:endParaRPr lang="en-AU" dirty="0"/>
          </a:p>
        </p:txBody>
      </p:sp>
      <p:sp>
        <p:nvSpPr>
          <p:cNvPr id="3" name="Content Placeholder 2"/>
          <p:cNvSpPr>
            <a:spLocks noGrp="1"/>
          </p:cNvSpPr>
          <p:nvPr>
            <p:ph idx="1"/>
          </p:nvPr>
        </p:nvSpPr>
        <p:spPr/>
        <p:txBody>
          <a:bodyPr>
            <a:normAutofit fontScale="92500" lnSpcReduction="10000"/>
          </a:bodyPr>
          <a:lstStyle/>
          <a:p>
            <a:pPr marL="274320" indent="-274320" fontAlgn="auto">
              <a:spcAft>
                <a:spcPts val="0"/>
              </a:spcAft>
              <a:buFont typeface="Wingdings 2"/>
              <a:buChar char=""/>
              <a:defRPr/>
            </a:pPr>
            <a:r>
              <a:rPr lang="en-AU" dirty="0" smtClean="0">
                <a:solidFill>
                  <a:schemeClr val="accent2">
                    <a:lumMod val="50000"/>
                  </a:schemeClr>
                </a:solidFill>
              </a:rPr>
              <a:t>Offshore resettlement </a:t>
            </a:r>
            <a:r>
              <a:rPr lang="en-AU" dirty="0" smtClean="0"/>
              <a:t>– the resettlement of overseas refugees referred to the Australian government.</a:t>
            </a:r>
          </a:p>
          <a:p>
            <a:pPr marL="274320" indent="-274320" fontAlgn="auto">
              <a:spcAft>
                <a:spcPts val="0"/>
              </a:spcAft>
              <a:buFont typeface="Wingdings 2"/>
              <a:buChar char=""/>
              <a:defRPr/>
            </a:pPr>
            <a:endParaRPr lang="en-AU" dirty="0"/>
          </a:p>
          <a:p>
            <a:pPr marL="274320" indent="-274320" fontAlgn="auto">
              <a:spcAft>
                <a:spcPts val="0"/>
              </a:spcAft>
              <a:buFont typeface="Wingdings 2"/>
              <a:buChar char=""/>
              <a:defRPr/>
            </a:pPr>
            <a:r>
              <a:rPr lang="en-AU" dirty="0" smtClean="0">
                <a:solidFill>
                  <a:schemeClr val="accent2">
                    <a:lumMod val="50000"/>
                  </a:schemeClr>
                </a:solidFill>
              </a:rPr>
              <a:t>Onshore resettlement </a:t>
            </a:r>
            <a:r>
              <a:rPr lang="en-AU" dirty="0" smtClean="0"/>
              <a:t>– the processing of asylum seeker applications within Australia through immigration detention facilities and community detention. </a:t>
            </a:r>
          </a:p>
          <a:p>
            <a:pPr marL="274320" indent="-274320" fontAlgn="auto">
              <a:spcAft>
                <a:spcPts val="0"/>
              </a:spcAft>
              <a:buFont typeface="Wingdings 2"/>
              <a:buChar char=""/>
              <a:defRPr/>
            </a:pPr>
            <a:endParaRPr lang="en-AU" dirty="0"/>
          </a:p>
          <a:p>
            <a:pPr marL="274320" indent="-274320" fontAlgn="auto">
              <a:spcAft>
                <a:spcPts val="0"/>
              </a:spcAft>
              <a:buFont typeface="Wingdings 2"/>
              <a:buChar char=""/>
              <a:defRPr/>
            </a:pPr>
            <a:r>
              <a:rPr lang="en-AU" dirty="0" smtClean="0">
                <a:solidFill>
                  <a:schemeClr val="accent2">
                    <a:lumMod val="50000"/>
                  </a:schemeClr>
                </a:solidFill>
              </a:rPr>
              <a:t>Regional processing </a:t>
            </a:r>
            <a:r>
              <a:rPr lang="en-AU" dirty="0" smtClean="0"/>
              <a:t>– the processing of asylum seekers who initially arrived in Australia, in immigration detention facilities in Nauru and Papua New Guinea.</a:t>
            </a:r>
            <a:endParaRPr lang="en-A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smtClean="0"/>
              <a:t>Migration: push &amp; pull factors</a:t>
            </a:r>
            <a:endParaRPr lang="en-AU" dirty="0"/>
          </a:p>
        </p:txBody>
      </p:sp>
      <p:sp>
        <p:nvSpPr>
          <p:cNvPr id="3" name="Content Placeholder 2"/>
          <p:cNvSpPr>
            <a:spLocks noGrp="1"/>
          </p:cNvSpPr>
          <p:nvPr>
            <p:ph idx="1"/>
          </p:nvPr>
        </p:nvSpPr>
        <p:spPr/>
        <p:txBody>
          <a:bodyPr>
            <a:normAutofit fontScale="92500" lnSpcReduction="20000"/>
          </a:bodyPr>
          <a:lstStyle/>
          <a:p>
            <a:pPr marL="274320" indent="-274320" fontAlgn="auto">
              <a:spcAft>
                <a:spcPts val="0"/>
              </a:spcAft>
              <a:buFont typeface="Wingdings 2"/>
              <a:buChar char=""/>
              <a:defRPr/>
            </a:pPr>
            <a:r>
              <a:rPr lang="en-AU" dirty="0" smtClean="0">
                <a:solidFill>
                  <a:schemeClr val="accent2">
                    <a:lumMod val="50000"/>
                  </a:schemeClr>
                </a:solidFill>
              </a:rPr>
              <a:t>Push factors </a:t>
            </a:r>
            <a:r>
              <a:rPr lang="en-AU" dirty="0" smtClean="0"/>
              <a:t>– are the negative social, political or economic forces which drive people away from their home country or country in which they live.</a:t>
            </a:r>
          </a:p>
          <a:p>
            <a:pPr marL="274320" indent="-274320" fontAlgn="auto">
              <a:spcAft>
                <a:spcPts val="0"/>
              </a:spcAft>
              <a:buFont typeface="Wingdings 2"/>
              <a:buChar char=""/>
              <a:defRPr/>
            </a:pPr>
            <a:r>
              <a:rPr lang="en-AU" dirty="0" smtClean="0">
                <a:solidFill>
                  <a:schemeClr val="accent2">
                    <a:lumMod val="50000"/>
                  </a:schemeClr>
                </a:solidFill>
              </a:rPr>
              <a:t>Pull factors </a:t>
            </a:r>
            <a:r>
              <a:rPr lang="en-AU" dirty="0" smtClean="0"/>
              <a:t>– are the positive aspects of a country that serve to attract migrants to that country instead of another.</a:t>
            </a:r>
          </a:p>
          <a:p>
            <a:pPr marL="274320" indent="-274320" fontAlgn="auto">
              <a:spcAft>
                <a:spcPts val="0"/>
              </a:spcAft>
              <a:buFont typeface="Wingdings 2"/>
              <a:buChar char=""/>
              <a:defRPr/>
            </a:pPr>
            <a:endParaRPr lang="en-AU" dirty="0"/>
          </a:p>
          <a:p>
            <a:pPr marL="0" indent="0" fontAlgn="auto">
              <a:spcAft>
                <a:spcPts val="0"/>
              </a:spcAft>
              <a:buFont typeface="Wingdings 2"/>
              <a:buNone/>
              <a:defRPr/>
            </a:pPr>
            <a:r>
              <a:rPr lang="en-AU" dirty="0" smtClean="0">
                <a:solidFill>
                  <a:srgbClr val="7030A0"/>
                </a:solidFill>
              </a:rPr>
              <a:t>Short Answer Questions using the Immigration and Some People’s Stories, National Museum of Australia (</a:t>
            </a:r>
            <a:r>
              <a:rPr lang="en-AU" dirty="0" err="1" smtClean="0">
                <a:solidFill>
                  <a:srgbClr val="7030A0"/>
                </a:solidFill>
              </a:rPr>
              <a:t>pg</a:t>
            </a:r>
            <a:r>
              <a:rPr lang="en-AU" dirty="0" smtClean="0">
                <a:solidFill>
                  <a:srgbClr val="7030A0"/>
                </a:solidFill>
              </a:rPr>
              <a:t> 2) resource: </a:t>
            </a:r>
          </a:p>
          <a:p>
            <a:pPr marL="514350" indent="-514350" fontAlgn="auto">
              <a:spcAft>
                <a:spcPts val="0"/>
              </a:spcAft>
              <a:buFont typeface="Wingdings 2"/>
              <a:buAutoNum type="arabicPeriod"/>
              <a:defRPr/>
            </a:pPr>
            <a:r>
              <a:rPr lang="en-AU" dirty="0" smtClean="0"/>
              <a:t>What are some of the reasons that people left their homes?</a:t>
            </a:r>
          </a:p>
          <a:p>
            <a:pPr marL="514350" indent="-514350" fontAlgn="auto">
              <a:spcAft>
                <a:spcPts val="0"/>
              </a:spcAft>
              <a:buFont typeface="Wingdings 2"/>
              <a:buAutoNum type="arabicPeriod"/>
              <a:defRPr/>
            </a:pPr>
            <a:r>
              <a:rPr lang="en-AU" dirty="0" smtClean="0"/>
              <a:t>What attracted them to Australia?</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Rights</a:t>
            </a:r>
            <a:endParaRPr lang="en-AU" dirty="0"/>
          </a:p>
        </p:txBody>
      </p:sp>
      <p:sp>
        <p:nvSpPr>
          <p:cNvPr id="3" name="Content Placeholder 2"/>
          <p:cNvSpPr>
            <a:spLocks noGrp="1"/>
          </p:cNvSpPr>
          <p:nvPr>
            <p:ph idx="1"/>
          </p:nvPr>
        </p:nvSpPr>
        <p:spPr/>
        <p:txBody>
          <a:bodyPr>
            <a:normAutofit/>
          </a:bodyPr>
          <a:lstStyle/>
          <a:p>
            <a:pPr marL="0" indent="0" fontAlgn="auto">
              <a:spcAft>
                <a:spcPts val="0"/>
              </a:spcAft>
              <a:buFont typeface="Wingdings 2"/>
              <a:buNone/>
              <a:defRPr/>
            </a:pPr>
            <a:r>
              <a:rPr lang="en-AU" dirty="0" smtClean="0">
                <a:solidFill>
                  <a:schemeClr val="accent2">
                    <a:lumMod val="50000"/>
                  </a:schemeClr>
                </a:solidFill>
              </a:rPr>
              <a:t>Which rights and freedoms?</a:t>
            </a:r>
          </a:p>
          <a:p>
            <a:pPr marL="0" indent="0" fontAlgn="auto">
              <a:spcAft>
                <a:spcPts val="0"/>
              </a:spcAft>
              <a:buFont typeface="Wingdings 2"/>
              <a:buNone/>
              <a:defRPr/>
            </a:pPr>
            <a:r>
              <a:rPr lang="en-AU" dirty="0" smtClean="0"/>
              <a:t>There are differing views on human rights – for example about which rights are more important or whether a particular moral right or legal right is a human right.</a:t>
            </a:r>
          </a:p>
          <a:p>
            <a:pPr marL="0" indent="0" fontAlgn="auto">
              <a:spcAft>
                <a:spcPts val="0"/>
              </a:spcAft>
              <a:buFont typeface="Wingdings 2"/>
              <a:buNone/>
              <a:defRPr/>
            </a:pPr>
            <a:endParaRPr lang="en-AU" dirty="0"/>
          </a:p>
          <a:p>
            <a:pPr marL="0" indent="0" fontAlgn="auto">
              <a:spcAft>
                <a:spcPts val="0"/>
              </a:spcAft>
              <a:buFont typeface="Wingdings 2"/>
              <a:buNone/>
              <a:defRPr/>
            </a:pPr>
            <a:r>
              <a:rPr lang="en-AU" dirty="0" smtClean="0"/>
              <a:t>When we talk about human rights, we refer to the principals that the nations of the world have agreed to refer to as human rights. </a:t>
            </a:r>
            <a:endParaRPr lang="en-A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Mapping refugees</a:t>
            </a:r>
            <a:endParaRPr lang="en-AU" dirty="0"/>
          </a:p>
        </p:txBody>
      </p:sp>
      <p:pic>
        <p:nvPicPr>
          <p:cNvPr id="41987" name="Picture 2"/>
          <p:cNvPicPr>
            <a:picLocks noGrp="1" noChangeAspect="1" noChangeArrowheads="1"/>
          </p:cNvPicPr>
          <p:nvPr>
            <p:ph idx="1"/>
          </p:nvPr>
        </p:nvPicPr>
        <p:blipFill>
          <a:blip r:embed="rId2" cstate="print"/>
          <a:stretch>
            <a:fillRect/>
          </a:stretch>
        </p:blipFill>
        <p:spPr>
          <a:xfrm>
            <a:off x="852487" y="2194719"/>
            <a:ext cx="6448425" cy="3676650"/>
          </a:xfr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Mapping refugees</a:t>
            </a:r>
            <a:endParaRPr lang="en-AU" dirty="0"/>
          </a:p>
        </p:txBody>
      </p:sp>
      <p:sp>
        <p:nvSpPr>
          <p:cNvPr id="3" name="Content Placeholder 2"/>
          <p:cNvSpPr>
            <a:spLocks noGrp="1"/>
          </p:cNvSpPr>
          <p:nvPr>
            <p:ph idx="1"/>
          </p:nvPr>
        </p:nvSpPr>
        <p:spPr/>
        <p:txBody>
          <a:bodyPr>
            <a:normAutofit fontScale="92500" lnSpcReduction="20000"/>
          </a:bodyPr>
          <a:lstStyle/>
          <a:p>
            <a:pPr marL="514350" indent="-514350" fontAlgn="auto">
              <a:spcAft>
                <a:spcPts val="0"/>
              </a:spcAft>
              <a:buFont typeface="Wingdings 2"/>
              <a:buAutoNum type="arabicPeriod"/>
              <a:defRPr/>
            </a:pPr>
            <a:r>
              <a:rPr lang="en-AU" dirty="0" smtClean="0"/>
              <a:t>Identify the three countries where the largest number of refugees comes from.</a:t>
            </a:r>
          </a:p>
          <a:p>
            <a:pPr marL="514350" indent="-514350" fontAlgn="auto">
              <a:spcAft>
                <a:spcPts val="0"/>
              </a:spcAft>
              <a:buFont typeface="Wingdings 2"/>
              <a:buAutoNum type="arabicPeriod"/>
              <a:defRPr/>
            </a:pPr>
            <a:r>
              <a:rPr lang="en-AU" dirty="0" smtClean="0"/>
              <a:t>Identify 3 countries where there are less than 10,000.</a:t>
            </a:r>
          </a:p>
          <a:p>
            <a:pPr marL="514350" indent="-514350" fontAlgn="auto">
              <a:spcAft>
                <a:spcPts val="0"/>
              </a:spcAft>
              <a:buFont typeface="Wingdings 2"/>
              <a:buAutoNum type="arabicPeriod"/>
              <a:defRPr/>
            </a:pPr>
            <a:r>
              <a:rPr lang="en-AU" dirty="0" smtClean="0"/>
              <a:t>Can you identify any patterns regarding the areas where refugees come from?</a:t>
            </a:r>
          </a:p>
          <a:p>
            <a:pPr marL="514350" indent="-514350" fontAlgn="auto">
              <a:spcAft>
                <a:spcPts val="0"/>
              </a:spcAft>
              <a:buFont typeface="Wingdings 2"/>
              <a:buAutoNum type="arabicPeriod"/>
              <a:defRPr/>
            </a:pPr>
            <a:r>
              <a:rPr lang="en-AU" dirty="0" smtClean="0"/>
              <a:t>What do you know about the context of areas where this is a high number of refugees fleeing (economic, social, political </a:t>
            </a:r>
            <a:r>
              <a:rPr lang="en-AU" dirty="0" err="1" smtClean="0"/>
              <a:t>etc</a:t>
            </a:r>
            <a:r>
              <a:rPr lang="en-AU" dirty="0" smtClean="0"/>
              <a:t>)?</a:t>
            </a:r>
          </a:p>
          <a:p>
            <a:pPr marL="514350" indent="-514350" fontAlgn="auto">
              <a:spcAft>
                <a:spcPts val="0"/>
              </a:spcAft>
              <a:buFont typeface="Wingdings 2"/>
              <a:buAutoNum type="arabicPeriod"/>
              <a:defRPr/>
            </a:pPr>
            <a:r>
              <a:rPr lang="en-AU" dirty="0" smtClean="0"/>
              <a:t>Identify the location of the following countries who host many of the refugees (Pakistan, Syria, Ian, Germany, Jordan).</a:t>
            </a:r>
          </a:p>
          <a:p>
            <a:pPr marL="514350" indent="-514350" fontAlgn="auto">
              <a:spcAft>
                <a:spcPts val="0"/>
              </a:spcAft>
              <a:buFont typeface="Wingdings 2"/>
              <a:buAutoNum type="arabicPeriod"/>
              <a:defRPr/>
            </a:pPr>
            <a:r>
              <a:rPr lang="en-AU" dirty="0" smtClean="0"/>
              <a:t>Explain why you think so many refugees end up in these countries.</a:t>
            </a:r>
            <a:endParaRPr lang="en-A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smtClean="0"/>
              <a:t>Australia and refugees/asylum seekers</a:t>
            </a:r>
            <a:endParaRPr lang="en-AU" dirty="0"/>
          </a:p>
        </p:txBody>
      </p:sp>
      <p:sp>
        <p:nvSpPr>
          <p:cNvPr id="44035" name="Content Placeholder 2"/>
          <p:cNvSpPr>
            <a:spLocks noGrp="1"/>
          </p:cNvSpPr>
          <p:nvPr>
            <p:ph idx="1"/>
          </p:nvPr>
        </p:nvSpPr>
        <p:spPr/>
        <p:txBody>
          <a:bodyPr/>
          <a:lstStyle/>
          <a:p>
            <a:pPr marL="0" indent="0">
              <a:buFont typeface="Wingdings 2" pitchFamily="18" charset="2"/>
              <a:buNone/>
            </a:pPr>
            <a:r>
              <a:rPr lang="en-AU" smtClean="0"/>
              <a:t>Australia’s refugee intake is very small compared to other countries.</a:t>
            </a:r>
          </a:p>
          <a:p>
            <a:pPr marL="0" indent="0">
              <a:buFont typeface="Wingdings 2" pitchFamily="18" charset="2"/>
              <a:buNone/>
            </a:pPr>
            <a:endParaRPr lang="en-AU" smtClean="0"/>
          </a:p>
          <a:p>
            <a:pPr marL="0" indent="0">
              <a:buFont typeface="Wingdings 2" pitchFamily="18" charset="2"/>
              <a:buNone/>
            </a:pPr>
            <a:r>
              <a:rPr lang="en-AU" smtClean="0"/>
              <a:t>Australia has offered a permanent home to more than 800,000 refugees and others in need of protection.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Refugees and asylum seekers In Detention</a:t>
            </a:r>
          </a:p>
        </p:txBody>
      </p:sp>
      <p:sp>
        <p:nvSpPr>
          <p:cNvPr id="45059" name="Content Placeholder 2"/>
          <p:cNvSpPr>
            <a:spLocks noGrp="1"/>
          </p:cNvSpPr>
          <p:nvPr>
            <p:ph idx="1"/>
          </p:nvPr>
        </p:nvSpPr>
        <p:spPr/>
        <p:txBody>
          <a:bodyPr/>
          <a:lstStyle/>
          <a:p>
            <a:pPr marL="0" indent="0">
              <a:buFont typeface="Wingdings 2" pitchFamily="18" charset="2"/>
              <a:buNone/>
            </a:pPr>
            <a:r>
              <a:rPr lang="en-AU" smtClean="0"/>
              <a:t>The policy of mandatory detention requires that people who are not Australia citizens and do not hold a valid visa must be detained. A person in immigration detention must either be given legal permission to remain in Australia or they will be removed.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smtClean="0"/>
              <a:t>Myths and facts about asylum seekers</a:t>
            </a:r>
            <a:endParaRPr lang="en-AU" dirty="0"/>
          </a:p>
        </p:txBody>
      </p:sp>
      <p:sp>
        <p:nvSpPr>
          <p:cNvPr id="46083" name="Content Placeholder 2"/>
          <p:cNvSpPr>
            <a:spLocks noGrp="1"/>
          </p:cNvSpPr>
          <p:nvPr>
            <p:ph idx="1"/>
          </p:nvPr>
        </p:nvSpPr>
        <p:spPr/>
        <p:txBody>
          <a:bodyPr/>
          <a:lstStyle/>
          <a:p>
            <a:pPr marL="0" indent="0" algn="ctr">
              <a:buFont typeface="Wingdings 2" pitchFamily="18" charset="2"/>
              <a:buNone/>
            </a:pPr>
            <a:r>
              <a:rPr lang="en-AU" i="1" smtClean="0">
                <a:solidFill>
                  <a:srgbClr val="7030A0"/>
                </a:solidFill>
              </a:rPr>
              <a:t>‘Asylum seekers who arrive by boat are queue jumpers’</a:t>
            </a:r>
          </a:p>
          <a:p>
            <a:pPr marL="0" indent="0">
              <a:buFont typeface="Wingdings 2" pitchFamily="18" charset="2"/>
              <a:buNone/>
            </a:pPr>
            <a:r>
              <a:rPr lang="en-AU" smtClean="0"/>
              <a:t>Applying offshore is the standard procedure for seeking protection because refugees are outside of their country of origin (or they are not classed as a refugee by definition).</a:t>
            </a:r>
          </a:p>
          <a:p>
            <a:pPr marL="0" indent="0">
              <a:buFont typeface="Wingdings 2" pitchFamily="18" charset="2"/>
              <a:buNone/>
            </a:pPr>
            <a:endParaRPr lang="en-AU" smtClean="0"/>
          </a:p>
          <a:p>
            <a:pPr marL="0" indent="0">
              <a:buFont typeface="Wingdings 2" pitchFamily="18" charset="2"/>
              <a:buNone/>
            </a:pPr>
            <a:r>
              <a:rPr lang="en-AU" smtClean="0"/>
              <a:t>The majority of the world’s refugees either return home when conditions improve or settle in their country of first asylum.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Myths and facts about asylum seekers</a:t>
            </a:r>
          </a:p>
        </p:txBody>
      </p:sp>
      <p:sp>
        <p:nvSpPr>
          <p:cNvPr id="3" name="Content Placeholder 2"/>
          <p:cNvSpPr>
            <a:spLocks noGrp="1"/>
          </p:cNvSpPr>
          <p:nvPr>
            <p:ph idx="1"/>
          </p:nvPr>
        </p:nvSpPr>
        <p:spPr/>
        <p:txBody>
          <a:bodyPr>
            <a:normAutofit lnSpcReduction="10000"/>
          </a:bodyPr>
          <a:lstStyle/>
          <a:p>
            <a:pPr marL="0" indent="0" algn="ctr" fontAlgn="auto">
              <a:spcAft>
                <a:spcPts val="0"/>
              </a:spcAft>
              <a:buFont typeface="Wingdings 2"/>
              <a:buNone/>
              <a:defRPr/>
            </a:pPr>
            <a:r>
              <a:rPr lang="en-AU" i="1" dirty="0" smtClean="0">
                <a:solidFill>
                  <a:srgbClr val="7030A0"/>
                </a:solidFill>
              </a:rPr>
              <a:t>‘Asylum seekers who arrive by boat take places away from genuine refugees in overseas camps’</a:t>
            </a:r>
          </a:p>
          <a:p>
            <a:pPr marL="0" indent="0" fontAlgn="auto">
              <a:spcAft>
                <a:spcPts val="0"/>
              </a:spcAft>
              <a:buFont typeface="Wingdings 2"/>
              <a:buNone/>
              <a:defRPr/>
            </a:pPr>
            <a:r>
              <a:rPr lang="en-AU" dirty="0" smtClean="0"/>
              <a:t>The perception is that there is a “queue” which onshore applicants are trying to evade, however, it is the Australian government’s policy which creates this perception. The policy states that if an onshore applicant is granted a Protection Visa, a place is deducted from the offshore program because the policy links the offshore and onshore places. Places are granted according to </a:t>
            </a:r>
            <a:r>
              <a:rPr lang="en-AU" b="1" dirty="0" smtClean="0">
                <a:solidFill>
                  <a:srgbClr val="00B050"/>
                </a:solidFill>
              </a:rPr>
              <a:t>NEED</a:t>
            </a:r>
            <a:r>
              <a:rPr lang="en-AU" dirty="0" smtClean="0"/>
              <a:t>, not waiting period.</a:t>
            </a:r>
            <a:endParaRPr lang="en-A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Myths and facts about asylum seekers</a:t>
            </a:r>
          </a:p>
        </p:txBody>
      </p:sp>
      <p:sp>
        <p:nvSpPr>
          <p:cNvPr id="48131" name="Content Placeholder 2"/>
          <p:cNvSpPr>
            <a:spLocks noGrp="1"/>
          </p:cNvSpPr>
          <p:nvPr>
            <p:ph idx="1"/>
          </p:nvPr>
        </p:nvSpPr>
        <p:spPr/>
        <p:txBody>
          <a:bodyPr/>
          <a:lstStyle/>
          <a:p>
            <a:pPr marL="0" indent="0" algn="ctr">
              <a:buFont typeface="Wingdings 2" pitchFamily="18" charset="2"/>
              <a:buNone/>
            </a:pPr>
            <a:r>
              <a:rPr lang="en-AU" i="1" smtClean="0">
                <a:solidFill>
                  <a:srgbClr val="7030A0"/>
                </a:solidFill>
              </a:rPr>
              <a:t>‘Asylum seekers who arrive by boat present a security threat to Australia’</a:t>
            </a:r>
          </a:p>
          <a:p>
            <a:pPr marL="0" indent="0">
              <a:buFont typeface="Wingdings 2" pitchFamily="18" charset="2"/>
              <a:buNone/>
            </a:pPr>
            <a:r>
              <a:rPr lang="en-AU" smtClean="0"/>
              <a:t>Refugees cannot seek asylum if they have committed war crimes, crimes against peace, crimes against humanity or any other serious non-political crime.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Myths and facts about asylum seekers</a:t>
            </a:r>
          </a:p>
        </p:txBody>
      </p:sp>
      <p:sp>
        <p:nvSpPr>
          <p:cNvPr id="49155" name="Content Placeholder 2"/>
          <p:cNvSpPr>
            <a:spLocks noGrp="1"/>
          </p:cNvSpPr>
          <p:nvPr>
            <p:ph idx="1"/>
          </p:nvPr>
        </p:nvSpPr>
        <p:spPr/>
        <p:txBody>
          <a:bodyPr/>
          <a:lstStyle/>
          <a:p>
            <a:pPr marL="0" indent="0" algn="ctr">
              <a:buFont typeface="Wingdings 2" pitchFamily="18" charset="2"/>
              <a:buNone/>
            </a:pPr>
            <a:r>
              <a:rPr lang="en-AU" i="1" smtClean="0">
                <a:solidFill>
                  <a:srgbClr val="7030A0"/>
                </a:solidFill>
              </a:rPr>
              <a:t>‘Mandatory detention of unlawful asylum seekers is an essential part of security’</a:t>
            </a:r>
          </a:p>
          <a:p>
            <a:pPr marL="0" indent="0">
              <a:buFont typeface="Wingdings 2" pitchFamily="18" charset="2"/>
              <a:buNone/>
            </a:pPr>
            <a:r>
              <a:rPr lang="en-AU" smtClean="0"/>
              <a:t>Australia is one of a few nations which imposes mandatory detention on asylum seekers who arrive without visas. Australian practice also shows that asylum seekers allowed to live in the community while their claims are being processed are unlikely to run away as they have a vested interest in cooperating to gain full protection rights.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Myths and facts about asylum seekers</a:t>
            </a:r>
          </a:p>
        </p:txBody>
      </p:sp>
      <p:sp>
        <p:nvSpPr>
          <p:cNvPr id="50179" name="Content Placeholder 2"/>
          <p:cNvSpPr>
            <a:spLocks noGrp="1"/>
          </p:cNvSpPr>
          <p:nvPr>
            <p:ph idx="1"/>
          </p:nvPr>
        </p:nvSpPr>
        <p:spPr/>
        <p:txBody>
          <a:bodyPr/>
          <a:lstStyle/>
          <a:p>
            <a:pPr marL="0" indent="0" algn="ctr">
              <a:buFont typeface="Wingdings 2" pitchFamily="18" charset="2"/>
              <a:buNone/>
            </a:pPr>
            <a:r>
              <a:rPr lang="en-AU" i="1" smtClean="0">
                <a:solidFill>
                  <a:srgbClr val="7030A0"/>
                </a:solidFill>
              </a:rPr>
              <a:t>‘Tough border protection will stop people smugglers and prevent asylum seekers from making risky journeys’</a:t>
            </a:r>
          </a:p>
          <a:p>
            <a:pPr marL="0" indent="0">
              <a:buFont typeface="Wingdings 2" pitchFamily="18" charset="2"/>
              <a:buNone/>
            </a:pPr>
            <a:r>
              <a:rPr lang="en-AU" smtClean="0"/>
              <a:t>Refugee flows are affected by war, unrest, violence and human rights abuses. Most people do not wish to leave. They do so as a last resort, to escape persecution and find safety and security for themselves and their family.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Myths and facts about asylum seekers</a:t>
            </a:r>
          </a:p>
        </p:txBody>
      </p:sp>
      <p:sp>
        <p:nvSpPr>
          <p:cNvPr id="51203" name="Content Placeholder 2"/>
          <p:cNvSpPr>
            <a:spLocks noGrp="1"/>
          </p:cNvSpPr>
          <p:nvPr>
            <p:ph idx="1"/>
          </p:nvPr>
        </p:nvSpPr>
        <p:spPr/>
        <p:txBody>
          <a:bodyPr/>
          <a:lstStyle/>
          <a:p>
            <a:pPr marL="0" indent="0" algn="ctr">
              <a:buFont typeface="Wingdings 2" pitchFamily="18" charset="2"/>
              <a:buNone/>
            </a:pPr>
            <a:r>
              <a:rPr lang="en-AU" i="1" smtClean="0">
                <a:solidFill>
                  <a:srgbClr val="7030A0"/>
                </a:solidFill>
              </a:rPr>
              <a:t>‘Australia is being swamped by asylum seekers. We take more than our fair share of refugees’</a:t>
            </a:r>
          </a:p>
          <a:p>
            <a:pPr marL="0" indent="0">
              <a:buFont typeface="Wingdings 2" pitchFamily="18" charset="2"/>
              <a:buNone/>
            </a:pPr>
            <a:r>
              <a:rPr lang="en-AU" smtClean="0"/>
              <a:t>In 2013, Pakistan hosted </a:t>
            </a:r>
            <a:r>
              <a:rPr lang="en-AU" b="1" smtClean="0">
                <a:solidFill>
                  <a:srgbClr val="00B050"/>
                </a:solidFill>
              </a:rPr>
              <a:t>1.6 million </a:t>
            </a:r>
            <a:r>
              <a:rPr lang="en-AU" smtClean="0"/>
              <a:t>refugees and asylum seekers compared to Australia’s </a:t>
            </a:r>
            <a:r>
              <a:rPr lang="en-AU" b="1" smtClean="0">
                <a:solidFill>
                  <a:srgbClr val="00B050"/>
                </a:solidFill>
              </a:rPr>
              <a:t>34,503</a:t>
            </a:r>
            <a:r>
              <a:rPr lang="en-AU" smtClean="0"/>
              <a:t>. </a:t>
            </a:r>
          </a:p>
          <a:p>
            <a:pPr marL="0" indent="0">
              <a:buFont typeface="Wingdings 2" pitchFamily="18" charset="2"/>
              <a:buNone/>
            </a:pPr>
            <a:endParaRPr lang="en-AU" smtClean="0"/>
          </a:p>
          <a:p>
            <a:pPr marL="0" indent="0">
              <a:buFont typeface="Wingdings 2" pitchFamily="18" charset="2"/>
              <a:buNone/>
            </a:pPr>
            <a:r>
              <a:rPr lang="en-AU" smtClean="0"/>
              <a:t>Also, Australia received 0.34% of the global total of the 3,411,962 new asylum applications. </a:t>
            </a:r>
            <a:r>
              <a:rPr lang="en-AU" b="1" smtClean="0">
                <a:solidFill>
                  <a:srgbClr val="00B050"/>
                </a:solidFill>
              </a:rPr>
              <a:t>That is a mere 10,000 or so…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Rights</a:t>
            </a:r>
            <a:endParaRPr lang="en-AU" dirty="0"/>
          </a:p>
        </p:txBody>
      </p:sp>
      <p:sp>
        <p:nvSpPr>
          <p:cNvPr id="3" name="Content Placeholder 2"/>
          <p:cNvSpPr>
            <a:spLocks noGrp="1"/>
          </p:cNvSpPr>
          <p:nvPr>
            <p:ph idx="1"/>
          </p:nvPr>
        </p:nvSpPr>
        <p:spPr/>
        <p:txBody>
          <a:bodyPr>
            <a:normAutofit/>
          </a:bodyPr>
          <a:lstStyle/>
          <a:p>
            <a:pPr marL="0" indent="0" fontAlgn="auto">
              <a:spcAft>
                <a:spcPts val="0"/>
              </a:spcAft>
              <a:buFont typeface="Wingdings 2"/>
              <a:buNone/>
              <a:defRPr/>
            </a:pPr>
            <a:r>
              <a:rPr lang="en-AU" dirty="0" smtClean="0">
                <a:solidFill>
                  <a:schemeClr val="accent2">
                    <a:lumMod val="50000"/>
                  </a:schemeClr>
                </a:solidFill>
              </a:rPr>
              <a:t>What do human rights cover?</a:t>
            </a:r>
          </a:p>
          <a:p>
            <a:pPr marL="0" indent="0" fontAlgn="auto">
              <a:spcAft>
                <a:spcPts val="0"/>
              </a:spcAft>
              <a:buFont typeface="Wingdings 2"/>
              <a:buNone/>
              <a:defRPr/>
            </a:pPr>
            <a:r>
              <a:rPr lang="en-AU" dirty="0" smtClean="0"/>
              <a:t>Human rights and freedoms cover virtually every area of human activity.</a:t>
            </a:r>
          </a:p>
          <a:p>
            <a:pPr marL="274320" indent="-274320" fontAlgn="auto">
              <a:spcAft>
                <a:spcPts val="0"/>
              </a:spcAft>
              <a:buFont typeface="Wingdings 2"/>
              <a:buChar char=""/>
              <a:defRPr/>
            </a:pPr>
            <a:r>
              <a:rPr lang="en-AU" dirty="0" smtClean="0"/>
              <a:t>Civil and political rights – freedom of speech and freedom from torture.</a:t>
            </a:r>
          </a:p>
          <a:p>
            <a:pPr marL="274320" indent="-274320" fontAlgn="auto">
              <a:spcAft>
                <a:spcPts val="0"/>
              </a:spcAft>
              <a:buFont typeface="Wingdings 2"/>
              <a:buChar char=""/>
              <a:defRPr/>
            </a:pPr>
            <a:r>
              <a:rPr lang="en-AU" dirty="0" smtClean="0"/>
              <a:t>Economic and social rights – right to health, education and work.</a:t>
            </a:r>
          </a:p>
          <a:p>
            <a:pPr marL="274320" indent="-274320" fontAlgn="auto">
              <a:spcAft>
                <a:spcPts val="0"/>
              </a:spcAft>
              <a:buFont typeface="Wingdings 2"/>
              <a:buChar char=""/>
              <a:defRPr/>
            </a:pPr>
            <a:r>
              <a:rPr lang="en-AU" dirty="0" smtClean="0"/>
              <a:t>Individual rights – right to a fair trial.</a:t>
            </a:r>
          </a:p>
          <a:p>
            <a:pPr marL="274320" indent="-274320" fontAlgn="auto">
              <a:spcAft>
                <a:spcPts val="0"/>
              </a:spcAft>
              <a:buFont typeface="Wingdings 2"/>
              <a:buChar char=""/>
              <a:defRPr/>
            </a:pPr>
            <a:r>
              <a:rPr lang="en-AU" dirty="0" smtClean="0"/>
              <a:t>Group rights – right to a healthy environment or to native title.</a:t>
            </a:r>
            <a:endParaRPr lang="en-A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Myths and facts about asylum seekers</a:t>
            </a:r>
          </a:p>
        </p:txBody>
      </p:sp>
      <p:sp>
        <p:nvSpPr>
          <p:cNvPr id="52227" name="Content Placeholder 2"/>
          <p:cNvSpPr>
            <a:spLocks noGrp="1"/>
          </p:cNvSpPr>
          <p:nvPr>
            <p:ph idx="1"/>
          </p:nvPr>
        </p:nvSpPr>
        <p:spPr/>
        <p:txBody>
          <a:bodyPr/>
          <a:lstStyle/>
          <a:p>
            <a:pPr marL="0" indent="0" algn="ctr">
              <a:buFont typeface="Wingdings 2" pitchFamily="18" charset="2"/>
              <a:buNone/>
            </a:pPr>
            <a:r>
              <a:rPr lang="en-AU" i="1" smtClean="0">
                <a:solidFill>
                  <a:srgbClr val="7030A0"/>
                </a:solidFill>
              </a:rPr>
              <a:t>‘Australia’s refugee program must have strict limits, otherwise we will end up hosting millions of refugees’</a:t>
            </a:r>
          </a:p>
          <a:p>
            <a:pPr marL="0" indent="0">
              <a:buFont typeface="Wingdings 2" pitchFamily="18" charset="2"/>
              <a:buNone/>
            </a:pPr>
            <a:r>
              <a:rPr lang="en-AU" smtClean="0"/>
              <a:t>Worldwide, most common way of transport for asylum seekers is </a:t>
            </a:r>
            <a:r>
              <a:rPr lang="en-AU" b="1" smtClean="0">
                <a:solidFill>
                  <a:srgbClr val="00B050"/>
                </a:solidFill>
              </a:rPr>
              <a:t>OVERLAND</a:t>
            </a:r>
            <a:r>
              <a:rPr lang="en-AU" smtClean="0"/>
              <a:t> (between borders), </a:t>
            </a:r>
            <a:r>
              <a:rPr lang="en-AU" b="1" smtClean="0">
                <a:solidFill>
                  <a:srgbClr val="00B050"/>
                </a:solidFill>
              </a:rPr>
              <a:t>NOT</a:t>
            </a:r>
            <a:r>
              <a:rPr lang="en-AU" smtClean="0"/>
              <a:t> on planes or boats. Because of its geographical isolation, Australia is one of the hardest countries to reach. It is therefore unlikely that Australia will ever receive the large numbers of onshore asylum applications as other countries.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Myths and facts about asylum seekers</a:t>
            </a:r>
          </a:p>
        </p:txBody>
      </p:sp>
      <p:sp>
        <p:nvSpPr>
          <p:cNvPr id="3" name="Content Placeholder 2"/>
          <p:cNvSpPr>
            <a:spLocks noGrp="1"/>
          </p:cNvSpPr>
          <p:nvPr>
            <p:ph idx="1"/>
          </p:nvPr>
        </p:nvSpPr>
        <p:spPr/>
        <p:txBody>
          <a:bodyPr>
            <a:normAutofit fontScale="92500"/>
          </a:bodyPr>
          <a:lstStyle/>
          <a:p>
            <a:pPr marL="0" indent="0" algn="ctr" fontAlgn="auto">
              <a:spcAft>
                <a:spcPts val="0"/>
              </a:spcAft>
              <a:buFont typeface="Wingdings 2"/>
              <a:buNone/>
              <a:defRPr/>
            </a:pPr>
            <a:r>
              <a:rPr lang="en-AU" i="1" dirty="0" smtClean="0">
                <a:solidFill>
                  <a:srgbClr val="7030A0"/>
                </a:solidFill>
              </a:rPr>
              <a:t>‘If someone can afford to pay a people smuggler thousands of dollars to travel to Australia, they cannot be a “genuine” refugee’</a:t>
            </a:r>
          </a:p>
          <a:p>
            <a:pPr marL="0" indent="0" fontAlgn="auto">
              <a:spcAft>
                <a:spcPts val="0"/>
              </a:spcAft>
              <a:buFont typeface="Wingdings 2"/>
              <a:buNone/>
              <a:defRPr/>
            </a:pPr>
            <a:r>
              <a:rPr lang="en-AU" dirty="0" smtClean="0"/>
              <a:t>Economic status has nothing to do with refugee status. A refugee is someone who is in fear of being persecuted, it makes no difference if you are rich or poor, the point is they are at risk. </a:t>
            </a:r>
            <a:endParaRPr lang="en-AU" dirty="0"/>
          </a:p>
          <a:p>
            <a:pPr marL="0" indent="0" fontAlgn="auto">
              <a:spcAft>
                <a:spcPts val="0"/>
              </a:spcAft>
              <a:buFont typeface="Wingdings 2"/>
              <a:buNone/>
              <a:defRPr/>
            </a:pPr>
            <a:r>
              <a:rPr lang="en-AU" dirty="0" smtClean="0">
                <a:solidFill>
                  <a:srgbClr val="00B050"/>
                </a:solidFill>
              </a:rPr>
              <a:t>Many refugees who come to Australia are well educated and middle class and it is their education, profession or political opinions that draw the attention of the authorities who want to hurt them.</a:t>
            </a:r>
            <a:endParaRPr lang="en-AU" dirty="0">
              <a:solidFill>
                <a:srgbClr val="00B05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Myths and facts about asylum seekers</a:t>
            </a:r>
          </a:p>
        </p:txBody>
      </p:sp>
      <p:sp>
        <p:nvSpPr>
          <p:cNvPr id="54275" name="Content Placeholder 2"/>
          <p:cNvSpPr>
            <a:spLocks noGrp="1"/>
          </p:cNvSpPr>
          <p:nvPr>
            <p:ph idx="1"/>
          </p:nvPr>
        </p:nvSpPr>
        <p:spPr/>
        <p:txBody>
          <a:bodyPr/>
          <a:lstStyle/>
          <a:p>
            <a:pPr marL="0" indent="0" algn="ctr">
              <a:buFont typeface="Wingdings 2" pitchFamily="18" charset="2"/>
              <a:buNone/>
            </a:pPr>
            <a:r>
              <a:rPr lang="en-AU" i="1" smtClean="0">
                <a:solidFill>
                  <a:srgbClr val="7030A0"/>
                </a:solidFill>
              </a:rPr>
              <a:t>‘Refugee camps are perfectly safe. Why can’t these people just go there?’</a:t>
            </a:r>
          </a:p>
          <a:p>
            <a:pPr marL="0" indent="0">
              <a:buFont typeface="Wingdings 2" pitchFamily="18" charset="2"/>
              <a:buNone/>
            </a:pPr>
            <a:r>
              <a:rPr lang="en-AU" smtClean="0"/>
              <a:t>Food and water supplies are unpredictable and refugees are often not allowed to leave or work outside the camp. </a:t>
            </a:r>
          </a:p>
          <a:p>
            <a:pPr marL="0" indent="0">
              <a:buFont typeface="Wingdings 2" pitchFamily="18" charset="2"/>
              <a:buNone/>
            </a:pPr>
            <a:endParaRPr lang="en-AU" smtClean="0"/>
          </a:p>
          <a:p>
            <a:pPr marL="0" indent="0">
              <a:buFont typeface="Wingdings 2" pitchFamily="18" charset="2"/>
              <a:buNone/>
            </a:pPr>
            <a:r>
              <a:rPr lang="en-AU" smtClean="0">
                <a:solidFill>
                  <a:srgbClr val="00B050"/>
                </a:solidFill>
              </a:rPr>
              <a:t>Violence, especially rape, is common.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Myths and facts about asylum seekers</a:t>
            </a:r>
          </a:p>
        </p:txBody>
      </p:sp>
      <p:sp>
        <p:nvSpPr>
          <p:cNvPr id="55299" name="Content Placeholder 2"/>
          <p:cNvSpPr>
            <a:spLocks noGrp="1"/>
          </p:cNvSpPr>
          <p:nvPr>
            <p:ph idx="1"/>
          </p:nvPr>
        </p:nvSpPr>
        <p:spPr/>
        <p:txBody>
          <a:bodyPr/>
          <a:lstStyle/>
          <a:p>
            <a:pPr marL="0" indent="0" algn="ctr">
              <a:buFont typeface="Wingdings 2" pitchFamily="18" charset="2"/>
              <a:buNone/>
            </a:pPr>
            <a:r>
              <a:rPr lang="en-AU" i="1" smtClean="0">
                <a:solidFill>
                  <a:srgbClr val="00B050"/>
                </a:solidFill>
              </a:rPr>
              <a:t>‘Refugees don’t contribute to Australian society in any meaningful way’</a:t>
            </a:r>
          </a:p>
          <a:p>
            <a:pPr marL="0" indent="0">
              <a:buFont typeface="Wingdings 2" pitchFamily="18" charset="2"/>
              <a:buNone/>
            </a:pPr>
            <a:endParaRPr lang="en-AU" smtClean="0"/>
          </a:p>
          <a:p>
            <a:pPr marL="0" indent="0">
              <a:buFont typeface="Wingdings 2" pitchFamily="18" charset="2"/>
              <a:buNone/>
            </a:pPr>
            <a:r>
              <a:rPr lang="en-AU" smtClean="0"/>
              <a:t>Refugees are survivors.</a:t>
            </a:r>
          </a:p>
          <a:p>
            <a:pPr marL="0" indent="0">
              <a:buFont typeface="Wingdings 2" pitchFamily="18" charset="2"/>
              <a:buNone/>
            </a:pPr>
            <a:endParaRPr lang="en-AU" smtClean="0"/>
          </a:p>
          <a:p>
            <a:pPr marL="0" indent="0">
              <a:buFont typeface="Wingdings 2" pitchFamily="18" charset="2"/>
              <a:buNone/>
            </a:pPr>
            <a:r>
              <a:rPr lang="en-AU" smtClean="0"/>
              <a:t>They have courage, ingenuity and creativity.</a:t>
            </a:r>
          </a:p>
          <a:p>
            <a:pPr marL="0" indent="0">
              <a:buFont typeface="Wingdings 2" pitchFamily="18" charset="2"/>
              <a:buNone/>
            </a:pPr>
            <a:endParaRPr lang="en-AU" smtClean="0"/>
          </a:p>
          <a:p>
            <a:pPr marL="0" indent="0">
              <a:buFont typeface="Wingdings 2" pitchFamily="18" charset="2"/>
              <a:buNone/>
            </a:pPr>
            <a:r>
              <a:rPr lang="en-AU" smtClean="0"/>
              <a:t>That is the sort of contribution you can never have too much of.</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Myths and facts about asylum seekers</a:t>
            </a:r>
          </a:p>
        </p:txBody>
      </p:sp>
      <p:sp>
        <p:nvSpPr>
          <p:cNvPr id="3" name="Content Placeholder 2"/>
          <p:cNvSpPr>
            <a:spLocks noGrp="1"/>
          </p:cNvSpPr>
          <p:nvPr>
            <p:ph idx="1"/>
          </p:nvPr>
        </p:nvSpPr>
        <p:spPr/>
        <p:txBody>
          <a:bodyPr>
            <a:normAutofit fontScale="92500" lnSpcReduction="10000"/>
          </a:bodyPr>
          <a:lstStyle/>
          <a:p>
            <a:pPr marL="0" indent="0" algn="ctr" fontAlgn="auto">
              <a:spcAft>
                <a:spcPts val="0"/>
              </a:spcAft>
              <a:buFont typeface="Wingdings 2"/>
              <a:buNone/>
              <a:defRPr/>
            </a:pPr>
            <a:r>
              <a:rPr lang="en-AU" i="1" dirty="0" smtClean="0">
                <a:solidFill>
                  <a:srgbClr val="7030A0"/>
                </a:solidFill>
              </a:rPr>
              <a:t>‘Refugees and asylum seekers receive higher social security payments than Australian aged pensioners’</a:t>
            </a:r>
          </a:p>
          <a:p>
            <a:pPr marL="0" indent="0" fontAlgn="auto">
              <a:spcAft>
                <a:spcPts val="0"/>
              </a:spcAft>
              <a:buFont typeface="Wingdings 2"/>
              <a:buNone/>
              <a:defRPr/>
            </a:pPr>
            <a:r>
              <a:rPr lang="en-AU" dirty="0" smtClean="0"/>
              <a:t>A refugee who has permanent residence receives the same social security benefit as nay other Australia under the same circumstances. </a:t>
            </a:r>
            <a:r>
              <a:rPr lang="en-AU" b="1" dirty="0" smtClean="0">
                <a:solidFill>
                  <a:srgbClr val="00B050"/>
                </a:solidFill>
              </a:rPr>
              <a:t>Refuges apply through Centrelink and go through the same process as all applicants. There is no special allowance for being a refugee. </a:t>
            </a:r>
            <a:r>
              <a:rPr lang="en-AU" dirty="0" smtClean="0"/>
              <a:t>Payments are calculated the same. </a:t>
            </a:r>
          </a:p>
          <a:p>
            <a:pPr marL="0" indent="0" fontAlgn="auto">
              <a:spcAft>
                <a:spcPts val="0"/>
              </a:spcAft>
              <a:buFont typeface="Wingdings 2"/>
              <a:buNone/>
              <a:defRPr/>
            </a:pPr>
            <a:endParaRPr lang="en-AU" dirty="0"/>
          </a:p>
          <a:p>
            <a:pPr marL="0" indent="0" fontAlgn="auto">
              <a:spcAft>
                <a:spcPts val="0"/>
              </a:spcAft>
              <a:buFont typeface="Wingdings 2"/>
              <a:buNone/>
              <a:defRPr/>
            </a:pPr>
            <a:r>
              <a:rPr lang="en-AU" dirty="0" smtClean="0"/>
              <a:t>Asylum seekers are not eligible for financial support as they are not a permanent resident.</a:t>
            </a:r>
            <a:endParaRPr lang="en-A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Refugees and asylum </a:t>
            </a:r>
            <a:r>
              <a:rPr lang="en-AU" dirty="0" smtClean="0"/>
              <a:t>seekers In Detention</a:t>
            </a:r>
            <a:endParaRPr lang="en-AU" dirty="0"/>
          </a:p>
        </p:txBody>
      </p:sp>
      <p:sp>
        <p:nvSpPr>
          <p:cNvPr id="3" name="Content Placeholder 2"/>
          <p:cNvSpPr>
            <a:spLocks noGrp="1"/>
          </p:cNvSpPr>
          <p:nvPr>
            <p:ph idx="1"/>
          </p:nvPr>
        </p:nvSpPr>
        <p:spPr/>
        <p:txBody>
          <a:bodyPr>
            <a:normAutofit/>
          </a:bodyPr>
          <a:lstStyle/>
          <a:p>
            <a:pPr marL="0" indent="0" fontAlgn="auto">
              <a:spcAft>
                <a:spcPts val="0"/>
              </a:spcAft>
              <a:buFont typeface="Wingdings 2"/>
              <a:buNone/>
              <a:defRPr/>
            </a:pPr>
            <a:r>
              <a:rPr lang="en-AU" dirty="0" smtClean="0"/>
              <a:t>Asylum seekers who arrive are required to stay in detention well beyond their period of time it takes to gather basic information about an asylum claim, health, identity or security issues. Instead they must stay in detention until their asylum claim has been finalised or bridging visa has been issued.</a:t>
            </a:r>
          </a:p>
          <a:p>
            <a:pPr marL="0" indent="0" fontAlgn="auto">
              <a:spcAft>
                <a:spcPts val="0"/>
              </a:spcAft>
              <a:buFont typeface="Wingdings 2"/>
              <a:buNone/>
              <a:defRPr/>
            </a:pPr>
            <a:endParaRPr lang="en-AU" dirty="0"/>
          </a:p>
          <a:p>
            <a:pPr marL="0" indent="0" fontAlgn="auto">
              <a:spcAft>
                <a:spcPts val="0"/>
              </a:spcAft>
              <a:buFont typeface="Wingdings 2"/>
              <a:buNone/>
              <a:defRPr/>
            </a:pPr>
            <a:r>
              <a:rPr lang="en-AU" dirty="0" smtClean="0">
                <a:solidFill>
                  <a:schemeClr val="accent2">
                    <a:lumMod val="50000"/>
                  </a:schemeClr>
                </a:solidFill>
              </a:rPr>
              <a:t>Short answer question:</a:t>
            </a:r>
          </a:p>
          <a:p>
            <a:pPr marL="0" indent="0" fontAlgn="auto">
              <a:spcAft>
                <a:spcPts val="0"/>
              </a:spcAft>
              <a:buFont typeface="Wingdings 2"/>
              <a:buNone/>
              <a:defRPr/>
            </a:pPr>
            <a:r>
              <a:rPr lang="en-AU" dirty="0" smtClean="0"/>
              <a:t>Is this a violation of their human rights according to the UDHR? Explain why.</a:t>
            </a:r>
            <a:endParaRPr lang="en-A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Seeking refuge – what will you take with you?</a:t>
            </a:r>
          </a:p>
        </p:txBody>
      </p:sp>
      <p:sp>
        <p:nvSpPr>
          <p:cNvPr id="58371" name="Content Placeholder 2"/>
          <p:cNvSpPr>
            <a:spLocks noGrp="1"/>
          </p:cNvSpPr>
          <p:nvPr>
            <p:ph idx="1"/>
          </p:nvPr>
        </p:nvSpPr>
        <p:spPr>
          <a:xfrm>
            <a:off x="457200" y="1609725"/>
            <a:ext cx="7570788" cy="5248275"/>
          </a:xfrm>
        </p:spPr>
        <p:txBody>
          <a:bodyPr/>
          <a:lstStyle/>
          <a:p>
            <a:pPr marL="0" indent="0">
              <a:buFont typeface="Wingdings 2" pitchFamily="18" charset="2"/>
              <a:buNone/>
            </a:pPr>
            <a:r>
              <a:rPr lang="en-AU" smtClean="0">
                <a:solidFill>
                  <a:srgbClr val="00B050"/>
                </a:solidFill>
              </a:rPr>
              <a:t>You have half an hour before you must leave your home. Work out the list of things that you would like to take with you. </a:t>
            </a:r>
          </a:p>
          <a:p>
            <a:pPr marL="0" indent="0">
              <a:buFont typeface="Wingdings 2" pitchFamily="18" charset="2"/>
              <a:buNone/>
            </a:pPr>
            <a:r>
              <a:rPr lang="en-AU" smtClean="0">
                <a:solidFill>
                  <a:srgbClr val="00B050"/>
                </a:solidFill>
              </a:rPr>
              <a:t>You are allowed to take one small suitcase with you. You cannot take anything that doesn’t fit.</a:t>
            </a:r>
          </a:p>
          <a:p>
            <a:pPr marL="0" indent="0">
              <a:buFont typeface="Wingdings 2" pitchFamily="18" charset="2"/>
              <a:buNone/>
            </a:pPr>
            <a:r>
              <a:rPr lang="en-AU" smtClean="0"/>
              <a:t>After you have finalised your list, identify ONE item you would keep if you had to leave all else behind.</a:t>
            </a:r>
          </a:p>
          <a:p>
            <a:pPr marL="0" indent="0">
              <a:buFont typeface="Wingdings 2" pitchFamily="18" charset="2"/>
              <a:buNone/>
            </a:pPr>
            <a:r>
              <a:rPr lang="en-AU" smtClean="0"/>
              <a:t>Write the situation you imagined which forced you to become a refugee and explain the items you have included on your list and why.</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Children in detention</a:t>
            </a:r>
            <a:endParaRPr lang="en-AU" dirty="0"/>
          </a:p>
        </p:txBody>
      </p:sp>
      <p:sp>
        <p:nvSpPr>
          <p:cNvPr id="59395" name="Content Placeholder 2"/>
          <p:cNvSpPr>
            <a:spLocks noGrp="1"/>
          </p:cNvSpPr>
          <p:nvPr>
            <p:ph idx="1"/>
          </p:nvPr>
        </p:nvSpPr>
        <p:spPr/>
        <p:txBody>
          <a:bodyPr/>
          <a:lstStyle/>
          <a:p>
            <a:pPr marL="0" indent="0">
              <a:buFont typeface="Wingdings 2" pitchFamily="18" charset="2"/>
              <a:buNone/>
            </a:pPr>
            <a:r>
              <a:rPr lang="en-AU" smtClean="0"/>
              <a:t>The issue of children in detention is an ongoing challenge for the Australian government. </a:t>
            </a:r>
          </a:p>
          <a:p>
            <a:pPr marL="0" indent="0">
              <a:buFont typeface="Wingdings 2" pitchFamily="18" charset="2"/>
              <a:buNone/>
            </a:pPr>
            <a:endParaRPr lang="en-AU"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Children In detention</a:t>
            </a:r>
            <a:endParaRPr lang="en-AU" dirty="0"/>
          </a:p>
        </p:txBody>
      </p:sp>
      <p:sp>
        <p:nvSpPr>
          <p:cNvPr id="3" name="Content Placeholder 2"/>
          <p:cNvSpPr>
            <a:spLocks noGrp="1"/>
          </p:cNvSpPr>
          <p:nvPr>
            <p:ph idx="1"/>
          </p:nvPr>
        </p:nvSpPr>
        <p:spPr/>
        <p:txBody>
          <a:bodyPr>
            <a:normAutofit fontScale="92500" lnSpcReduction="10000"/>
          </a:bodyPr>
          <a:lstStyle/>
          <a:p>
            <a:pPr marL="0" indent="0" fontAlgn="auto">
              <a:spcAft>
                <a:spcPts val="0"/>
              </a:spcAft>
              <a:buFont typeface="Wingdings 2"/>
              <a:buNone/>
              <a:defRPr/>
            </a:pPr>
            <a:r>
              <a:rPr lang="en-AU" dirty="0">
                <a:solidFill>
                  <a:schemeClr val="accent2">
                    <a:lumMod val="50000"/>
                  </a:schemeClr>
                </a:solidFill>
              </a:rPr>
              <a:t>Short answer research questions:</a:t>
            </a:r>
          </a:p>
          <a:p>
            <a:pPr marL="514350" indent="-514350" fontAlgn="auto">
              <a:spcAft>
                <a:spcPts val="0"/>
              </a:spcAft>
              <a:buFont typeface="+mj-lt"/>
              <a:buAutoNum type="arabicPeriod"/>
              <a:defRPr/>
            </a:pPr>
            <a:r>
              <a:rPr lang="en-AU" dirty="0"/>
              <a:t>What are the negative psychological and physical health impacts of prolonged </a:t>
            </a:r>
            <a:r>
              <a:rPr lang="en-AU" dirty="0" smtClean="0"/>
              <a:t>detention?</a:t>
            </a:r>
          </a:p>
          <a:p>
            <a:pPr marL="514350" indent="-514350" fontAlgn="auto">
              <a:spcAft>
                <a:spcPts val="0"/>
              </a:spcAft>
              <a:buFont typeface="+mj-lt"/>
              <a:buAutoNum type="arabicPeriod"/>
              <a:defRPr/>
            </a:pPr>
            <a:r>
              <a:rPr lang="en-AU" dirty="0" smtClean="0"/>
              <a:t>How </a:t>
            </a:r>
            <a:r>
              <a:rPr lang="en-AU" dirty="0"/>
              <a:t>have changes in policy impacted on the human rights of refugees and asylum seekers</a:t>
            </a:r>
            <a:r>
              <a:rPr lang="en-AU" dirty="0" smtClean="0"/>
              <a:t>?</a:t>
            </a:r>
          </a:p>
          <a:p>
            <a:pPr marL="514350" indent="-514350" fontAlgn="auto">
              <a:spcAft>
                <a:spcPts val="0"/>
              </a:spcAft>
              <a:buFont typeface="+mj-lt"/>
              <a:buAutoNum type="arabicPeriod"/>
              <a:defRPr/>
            </a:pPr>
            <a:r>
              <a:rPr lang="en-AU" dirty="0" smtClean="0"/>
              <a:t>When did Australia change its policy on children in detention?</a:t>
            </a:r>
          </a:p>
          <a:p>
            <a:pPr marL="514350" indent="-514350" fontAlgn="auto">
              <a:spcAft>
                <a:spcPts val="0"/>
              </a:spcAft>
              <a:buFont typeface="+mj-lt"/>
              <a:buAutoNum type="arabicPeriod"/>
              <a:defRPr/>
            </a:pPr>
            <a:r>
              <a:rPr lang="en-AU" dirty="0" smtClean="0"/>
              <a:t>What was the main reason for changing the policy on children in detention?</a:t>
            </a:r>
          </a:p>
          <a:p>
            <a:pPr marL="514350" indent="-514350" fontAlgn="auto">
              <a:spcAft>
                <a:spcPts val="0"/>
              </a:spcAft>
              <a:buFont typeface="+mj-lt"/>
              <a:buAutoNum type="arabicPeriod"/>
              <a:defRPr/>
            </a:pPr>
            <a:r>
              <a:rPr lang="en-AU" dirty="0" smtClean="0"/>
              <a:t>What happens to children arriving in Australia illegally today?</a:t>
            </a:r>
            <a:endParaRPr lang="en-AU" dirty="0"/>
          </a:p>
          <a:p>
            <a:pPr marL="0" indent="0" fontAlgn="auto">
              <a:spcAft>
                <a:spcPts val="0"/>
              </a:spcAft>
              <a:buFont typeface="Wingdings 2"/>
              <a:buNone/>
              <a:defRPr/>
            </a:pPr>
            <a:endParaRPr lang="en-A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smtClean="0"/>
              <a:t>Refugees and asylum seekers – the media</a:t>
            </a:r>
            <a:endParaRPr lang="en-AU" dirty="0"/>
          </a:p>
        </p:txBody>
      </p:sp>
      <p:sp>
        <p:nvSpPr>
          <p:cNvPr id="61443" name="Content Placeholder 2"/>
          <p:cNvSpPr>
            <a:spLocks noGrp="1"/>
          </p:cNvSpPr>
          <p:nvPr>
            <p:ph idx="1"/>
          </p:nvPr>
        </p:nvSpPr>
        <p:spPr/>
        <p:txBody>
          <a:bodyPr/>
          <a:lstStyle/>
          <a:p>
            <a:pPr marL="0" indent="0">
              <a:buFont typeface="Wingdings 2" pitchFamily="18" charset="2"/>
              <a:buNone/>
            </a:pPr>
            <a:r>
              <a:rPr lang="en-AU" smtClean="0"/>
              <a:t>In small groups, read articles from television, newspaper or radio sources which mention refugees/asylum seekers and complete the table below.</a:t>
            </a:r>
          </a:p>
          <a:p>
            <a:pPr marL="0" indent="0">
              <a:buFont typeface="Wingdings 2" pitchFamily="18" charset="2"/>
              <a:buNone/>
            </a:pPr>
            <a:endParaRPr lang="en-AU" smtClean="0"/>
          </a:p>
        </p:txBody>
      </p:sp>
      <p:graphicFrame>
        <p:nvGraphicFramePr>
          <p:cNvPr id="4" name="Table 3"/>
          <p:cNvGraphicFramePr>
            <a:graphicFrameLocks noGrp="1"/>
          </p:cNvGraphicFramePr>
          <p:nvPr/>
        </p:nvGraphicFramePr>
        <p:xfrm>
          <a:off x="395288" y="3357563"/>
          <a:ext cx="7344816" cy="3097520"/>
        </p:xfrm>
        <a:graphic>
          <a:graphicData uri="http://schemas.openxmlformats.org/drawingml/2006/table">
            <a:tbl>
              <a:tblPr firstRow="1" bandRow="1">
                <a:tableStyleId>{5C22544A-7EE6-4342-B048-85BDC9FD1C3A}</a:tableStyleId>
              </a:tblPr>
              <a:tblGrid>
                <a:gridCol w="2448272">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tblGrid>
              <a:tr h="720080">
                <a:tc gridSpan="3">
                  <a:txBody>
                    <a:bodyPr/>
                    <a:lstStyle/>
                    <a:p>
                      <a:r>
                        <a:rPr lang="en-AU" dirty="0" smtClean="0"/>
                        <a:t>Terminology </a:t>
                      </a:r>
                      <a:r>
                        <a:rPr lang="en-AU" baseline="0" dirty="0" smtClean="0"/>
                        <a:t> - language used to describe refugees and asylum seekers</a:t>
                      </a:r>
                      <a:endParaRPr lang="en-AU" dirty="0"/>
                    </a:p>
                  </a:txBody>
                  <a:tcP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10000"/>
                  </a:ext>
                </a:extLst>
              </a:tr>
              <a:tr h="560445">
                <a:tc>
                  <a:txBody>
                    <a:bodyPr/>
                    <a:lstStyle/>
                    <a:p>
                      <a:r>
                        <a:rPr lang="en-AU" dirty="0" smtClean="0"/>
                        <a:t>Refugees</a:t>
                      </a:r>
                    </a:p>
                    <a:p>
                      <a:endParaRPr lang="en-AU" dirty="0" smtClean="0"/>
                    </a:p>
                    <a:p>
                      <a:endParaRPr lang="en-AU" dirty="0" smtClean="0"/>
                    </a:p>
                    <a:p>
                      <a:endParaRPr lang="en-AU" dirty="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10001"/>
                  </a:ext>
                </a:extLst>
              </a:tr>
              <a:tr h="560445">
                <a:tc>
                  <a:txBody>
                    <a:bodyPr/>
                    <a:lstStyle/>
                    <a:p>
                      <a:r>
                        <a:rPr lang="en-AU" dirty="0" smtClean="0"/>
                        <a:t>Asylum Seekers</a:t>
                      </a:r>
                    </a:p>
                    <a:p>
                      <a:endParaRPr lang="en-AU" dirty="0" smtClean="0"/>
                    </a:p>
                    <a:p>
                      <a:endParaRPr lang="en-AU" dirty="0" smtClean="0"/>
                    </a:p>
                    <a:p>
                      <a:endParaRPr lang="en-AU" dirty="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pPr fontAlgn="auto">
              <a:spcAft>
                <a:spcPts val="0"/>
              </a:spcAft>
              <a:defRPr/>
            </a:pPr>
            <a:r>
              <a:rPr lang="en-AU" dirty="0" smtClean="0"/>
              <a:t>Human rights are important</a:t>
            </a:r>
            <a:endParaRPr lang="en-AU" dirty="0"/>
          </a:p>
        </p:txBody>
      </p:sp>
      <p:sp>
        <p:nvSpPr>
          <p:cNvPr id="3" name="Content Placeholder 2"/>
          <p:cNvSpPr>
            <a:spLocks noGrp="1"/>
          </p:cNvSpPr>
          <p:nvPr>
            <p:ph idx="1"/>
          </p:nvPr>
        </p:nvSpPr>
        <p:spPr/>
        <p:txBody>
          <a:bodyPr>
            <a:normAutofit/>
          </a:bodyPr>
          <a:lstStyle/>
          <a:p>
            <a:pPr marL="0" indent="0" fontAlgn="auto">
              <a:spcAft>
                <a:spcPts val="0"/>
              </a:spcAft>
              <a:buFont typeface="Wingdings 2"/>
              <a:buNone/>
              <a:defRPr/>
            </a:pPr>
            <a:r>
              <a:rPr lang="en-AU" dirty="0" smtClean="0"/>
              <a:t>Human rights are important to:</a:t>
            </a:r>
          </a:p>
          <a:p>
            <a:pPr marL="274320" indent="-274320" fontAlgn="auto">
              <a:spcAft>
                <a:spcPts val="0"/>
              </a:spcAft>
              <a:buFont typeface="Wingdings 2"/>
              <a:buChar char=""/>
              <a:defRPr/>
            </a:pPr>
            <a:r>
              <a:rPr lang="en-AU" dirty="0" smtClean="0"/>
              <a:t>Give unique value of each person and their common humanity.</a:t>
            </a:r>
          </a:p>
          <a:p>
            <a:pPr marL="274320" indent="-274320" fontAlgn="auto">
              <a:spcAft>
                <a:spcPts val="0"/>
              </a:spcAft>
              <a:buFont typeface="Wingdings 2"/>
              <a:buChar char=""/>
              <a:defRPr/>
            </a:pPr>
            <a:r>
              <a:rPr lang="en-AU" dirty="0" smtClean="0"/>
              <a:t>Recognising every individual’s dignity.</a:t>
            </a:r>
          </a:p>
          <a:p>
            <a:pPr marL="274320" indent="-274320" fontAlgn="auto">
              <a:spcAft>
                <a:spcPts val="0"/>
              </a:spcAft>
              <a:buFont typeface="Wingdings 2"/>
              <a:buChar char=""/>
              <a:defRPr/>
            </a:pPr>
            <a:r>
              <a:rPr lang="en-AU" dirty="0" smtClean="0"/>
              <a:t>Create a common value system.</a:t>
            </a:r>
          </a:p>
          <a:p>
            <a:pPr marL="274320" indent="-274320" fontAlgn="auto">
              <a:spcAft>
                <a:spcPts val="0"/>
              </a:spcAft>
              <a:buFont typeface="Wingdings 2"/>
              <a:buChar char=""/>
              <a:defRPr/>
            </a:pPr>
            <a:r>
              <a:rPr lang="en-AU" dirty="0" smtClean="0"/>
              <a:t>Ensure justice, tolerance and equality for all.</a:t>
            </a:r>
          </a:p>
          <a:p>
            <a:pPr marL="274320" indent="-274320" fontAlgn="auto">
              <a:spcAft>
                <a:spcPts val="0"/>
              </a:spcAft>
              <a:buFont typeface="Wingdings 2"/>
              <a:buChar char=""/>
              <a:defRPr/>
            </a:pPr>
            <a:r>
              <a:rPr lang="en-AU" dirty="0" smtClean="0"/>
              <a:t>Promote positive interactions between people and their community.</a:t>
            </a:r>
          </a:p>
          <a:p>
            <a:pPr marL="274320" indent="-274320" fontAlgn="auto">
              <a:spcAft>
                <a:spcPts val="0"/>
              </a:spcAft>
              <a:buFont typeface="Wingdings 2"/>
              <a:buChar char=""/>
              <a:defRPr/>
            </a:pPr>
            <a:endParaRPr lang="en-A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smtClean="0"/>
              <a:t>Review short answer questions</a:t>
            </a:r>
            <a:endParaRPr lang="en-AU" dirty="0"/>
          </a:p>
        </p:txBody>
      </p:sp>
      <p:sp>
        <p:nvSpPr>
          <p:cNvPr id="3" name="Content Placeholder 2"/>
          <p:cNvSpPr>
            <a:spLocks noGrp="1"/>
          </p:cNvSpPr>
          <p:nvPr>
            <p:ph idx="1"/>
          </p:nvPr>
        </p:nvSpPr>
        <p:spPr/>
        <p:txBody>
          <a:bodyPr>
            <a:normAutofit fontScale="77500" lnSpcReduction="20000"/>
          </a:bodyPr>
          <a:lstStyle/>
          <a:p>
            <a:pPr marL="514350" indent="-514350" fontAlgn="auto">
              <a:spcAft>
                <a:spcPts val="0"/>
              </a:spcAft>
              <a:buFont typeface="+mj-lt"/>
              <a:buAutoNum type="arabicPeriod"/>
              <a:defRPr/>
            </a:pPr>
            <a:r>
              <a:rPr lang="en-AU" dirty="0" smtClean="0"/>
              <a:t>Do you agree that children should be detained? Why/why not?</a:t>
            </a:r>
          </a:p>
          <a:p>
            <a:pPr marL="514350" indent="-514350" fontAlgn="auto">
              <a:spcAft>
                <a:spcPts val="0"/>
              </a:spcAft>
              <a:buFont typeface="+mj-lt"/>
              <a:buAutoNum type="arabicPeriod"/>
              <a:defRPr/>
            </a:pPr>
            <a:r>
              <a:rPr lang="en-AU" dirty="0" smtClean="0"/>
              <a:t>Do you consider that people who arrive in Australia without a visa and seek asylum should be called ‘illegals’? Explain.</a:t>
            </a:r>
          </a:p>
          <a:p>
            <a:pPr marL="514350" indent="-514350" fontAlgn="auto">
              <a:spcAft>
                <a:spcPts val="0"/>
              </a:spcAft>
              <a:buFont typeface="+mj-lt"/>
              <a:buAutoNum type="arabicPeriod"/>
              <a:defRPr/>
            </a:pPr>
            <a:r>
              <a:rPr lang="en-AU" dirty="0" smtClean="0"/>
              <a:t>Do you believe that people commit an offence by arriving in Australia without permission and seeking asylum? Explain.</a:t>
            </a:r>
          </a:p>
          <a:p>
            <a:pPr marL="514350" indent="-514350" fontAlgn="auto">
              <a:spcAft>
                <a:spcPts val="0"/>
              </a:spcAft>
              <a:buFont typeface="+mj-lt"/>
              <a:buAutoNum type="arabicPeriod"/>
              <a:defRPr/>
            </a:pPr>
            <a:r>
              <a:rPr lang="en-AU" dirty="0" smtClean="0"/>
              <a:t>Do you agree that no refugee or asylum seeker should be subjected to any human rights violation in order to deter others from seeking asylum in Australia? Explain. </a:t>
            </a:r>
          </a:p>
          <a:p>
            <a:pPr marL="514350" indent="-514350" fontAlgn="auto">
              <a:spcAft>
                <a:spcPts val="0"/>
              </a:spcAft>
              <a:buFont typeface="+mj-lt"/>
              <a:buAutoNum type="arabicPeriod"/>
              <a:defRPr/>
            </a:pPr>
            <a:r>
              <a:rPr lang="en-AU" dirty="0" smtClean="0"/>
              <a:t>Do you agree that refugees and asylum seekers who pose no security or absconding threat should be detained? Explain.</a:t>
            </a:r>
          </a:p>
          <a:p>
            <a:pPr marL="514350" indent="-514350" fontAlgn="auto">
              <a:spcAft>
                <a:spcPts val="0"/>
              </a:spcAft>
              <a:buFont typeface="+mj-lt"/>
              <a:buAutoNum type="arabicPeriod"/>
              <a:defRPr/>
            </a:pPr>
            <a:r>
              <a:rPr lang="en-AU" dirty="0" smtClean="0"/>
              <a:t>Do you agree that all refugees should be treated equally regardless of how they arrive in Australia (boat or plane)? Explain.</a:t>
            </a:r>
            <a:endParaRPr lang="en-A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Interactive game</a:t>
            </a:r>
            <a:endParaRPr lang="en-AU" dirty="0"/>
          </a:p>
        </p:txBody>
      </p:sp>
      <p:sp>
        <p:nvSpPr>
          <p:cNvPr id="63491" name="Content Placeholder 2"/>
          <p:cNvSpPr>
            <a:spLocks noGrp="1"/>
          </p:cNvSpPr>
          <p:nvPr>
            <p:ph idx="1"/>
          </p:nvPr>
        </p:nvSpPr>
        <p:spPr/>
        <p:txBody>
          <a:bodyPr/>
          <a:lstStyle/>
          <a:p>
            <a:pPr marL="0" indent="0">
              <a:buFont typeface="Wingdings 2" pitchFamily="18" charset="2"/>
              <a:buNone/>
            </a:pPr>
            <a:endParaRPr lang="en-AU" smtClean="0"/>
          </a:p>
          <a:p>
            <a:pPr marL="0" indent="0">
              <a:buFont typeface="Wingdings 2" pitchFamily="18" charset="2"/>
              <a:buNone/>
            </a:pPr>
            <a:endParaRPr lang="en-AU" smtClean="0"/>
          </a:p>
          <a:p>
            <a:pPr marL="0" indent="0">
              <a:buFont typeface="Wingdings 2" pitchFamily="18" charset="2"/>
              <a:buNone/>
            </a:pPr>
            <a:endParaRPr lang="en-AU" smtClean="0"/>
          </a:p>
          <a:p>
            <a:pPr marL="0" indent="0">
              <a:buFont typeface="Wingdings 2" pitchFamily="18" charset="2"/>
              <a:buNone/>
            </a:pPr>
            <a:endParaRPr lang="en-AU" smtClean="0"/>
          </a:p>
          <a:p>
            <a:pPr marL="0" indent="0">
              <a:buFont typeface="Wingdings 2" pitchFamily="18" charset="2"/>
              <a:buNone/>
            </a:pPr>
            <a:endParaRPr lang="en-AU" smtClean="0"/>
          </a:p>
          <a:p>
            <a:pPr marL="0" indent="0">
              <a:buFont typeface="Wingdings 2" pitchFamily="18" charset="2"/>
              <a:buNone/>
            </a:pPr>
            <a:endParaRPr lang="en-AU" smtClean="0"/>
          </a:p>
          <a:p>
            <a:pPr marL="0" indent="0">
              <a:buFont typeface="Wingdings 2" pitchFamily="18" charset="2"/>
              <a:buNone/>
            </a:pPr>
            <a:endParaRPr lang="en-AU" smtClean="0"/>
          </a:p>
          <a:p>
            <a:pPr marL="0" indent="0">
              <a:buFont typeface="Wingdings 2" pitchFamily="18" charset="2"/>
              <a:buNone/>
            </a:pPr>
            <a:endParaRPr lang="en-AU" smtClean="0"/>
          </a:p>
          <a:p>
            <a:pPr marL="0" indent="0">
              <a:buFont typeface="Wingdings 2" pitchFamily="18" charset="2"/>
              <a:buNone/>
            </a:pPr>
            <a:endParaRPr lang="en-AU" smtClean="0"/>
          </a:p>
          <a:p>
            <a:pPr marL="0" indent="0">
              <a:buFont typeface="Wingdings 2" pitchFamily="18" charset="2"/>
              <a:buNone/>
            </a:pPr>
            <a:r>
              <a:rPr lang="en-AU" smtClean="0"/>
              <a:t>http://www.playagainstallodds.ca/</a:t>
            </a:r>
          </a:p>
        </p:txBody>
      </p:sp>
      <p:pic>
        <p:nvPicPr>
          <p:cNvPr id="63492" name="Picture 3"/>
          <p:cNvPicPr>
            <a:picLocks noChangeAspect="1"/>
          </p:cNvPicPr>
          <p:nvPr/>
        </p:nvPicPr>
        <p:blipFill>
          <a:blip r:embed="rId2" cstate="print"/>
          <a:srcRect/>
          <a:stretch>
            <a:fillRect/>
          </a:stretch>
        </p:blipFill>
        <p:spPr bwMode="auto">
          <a:xfrm>
            <a:off x="539750" y="1619250"/>
            <a:ext cx="5429250" cy="41751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Human right abuses </a:t>
            </a:r>
            <a:r>
              <a:rPr lang="en-AU" dirty="0" err="1" smtClean="0"/>
              <a:t>wwii</a:t>
            </a:r>
            <a:endParaRPr lang="en-AU" dirty="0"/>
          </a:p>
        </p:txBody>
      </p:sp>
      <p:sp>
        <p:nvSpPr>
          <p:cNvPr id="3" name="Content Placeholder 2"/>
          <p:cNvSpPr>
            <a:spLocks noGrp="1"/>
          </p:cNvSpPr>
          <p:nvPr>
            <p:ph idx="1"/>
          </p:nvPr>
        </p:nvSpPr>
        <p:spPr/>
        <p:txBody>
          <a:bodyPr>
            <a:normAutofit lnSpcReduction="10000"/>
          </a:bodyPr>
          <a:lstStyle/>
          <a:p>
            <a:pPr marL="0" indent="0" fontAlgn="auto">
              <a:spcAft>
                <a:spcPts val="0"/>
              </a:spcAft>
              <a:buFont typeface="Wingdings 2"/>
              <a:buNone/>
              <a:defRPr/>
            </a:pPr>
            <a:r>
              <a:rPr lang="en-AU" dirty="0" smtClean="0"/>
              <a:t>Human right abuses in WWII that may have prompted the formation of the human nations include:</a:t>
            </a:r>
          </a:p>
          <a:p>
            <a:pPr marL="274320" indent="-274320" fontAlgn="auto">
              <a:spcAft>
                <a:spcPts val="0"/>
              </a:spcAft>
              <a:buFont typeface="Wingdings 2"/>
              <a:buChar char=""/>
              <a:defRPr/>
            </a:pPr>
            <a:r>
              <a:rPr lang="en-AU" dirty="0" smtClean="0"/>
              <a:t>Discrimination against particular groups of people (Jewish people, people with a disability, homosexuals </a:t>
            </a:r>
            <a:r>
              <a:rPr lang="en-AU" dirty="0" err="1" smtClean="0"/>
              <a:t>etc</a:t>
            </a:r>
            <a:r>
              <a:rPr lang="en-AU" dirty="0" smtClean="0"/>
              <a:t>).</a:t>
            </a:r>
          </a:p>
          <a:p>
            <a:pPr marL="274320" indent="-274320" fontAlgn="auto">
              <a:spcAft>
                <a:spcPts val="0"/>
              </a:spcAft>
              <a:buFont typeface="Wingdings 2"/>
              <a:buChar char=""/>
              <a:defRPr/>
            </a:pPr>
            <a:r>
              <a:rPr lang="en-AU" dirty="0" smtClean="0"/>
              <a:t>Torture, cruel and inhuman treatment (starvation, subjection to experiments, rapes, beatings </a:t>
            </a:r>
            <a:r>
              <a:rPr lang="en-AU" dirty="0" err="1" smtClean="0"/>
              <a:t>etc</a:t>
            </a:r>
            <a:r>
              <a:rPr lang="en-AU" dirty="0" smtClean="0"/>
              <a:t>).</a:t>
            </a:r>
          </a:p>
          <a:p>
            <a:pPr marL="274320" indent="-274320" fontAlgn="auto">
              <a:spcAft>
                <a:spcPts val="0"/>
              </a:spcAft>
              <a:buFont typeface="Wingdings 2"/>
              <a:buChar char=""/>
              <a:defRPr/>
            </a:pPr>
            <a:r>
              <a:rPr lang="en-AU" dirty="0" smtClean="0"/>
              <a:t>Genocide (the systematic destruction of a group of people).</a:t>
            </a:r>
          </a:p>
          <a:p>
            <a:pPr marL="274320" indent="-274320" fontAlgn="auto">
              <a:spcAft>
                <a:spcPts val="0"/>
              </a:spcAft>
              <a:buFont typeface="Wingdings 2"/>
              <a:buChar char=""/>
              <a:defRPr/>
            </a:pPr>
            <a:r>
              <a:rPr lang="en-AU" dirty="0" smtClean="0"/>
              <a:t>Treatment of POWs.</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AU" dirty="0" smtClean="0"/>
              <a:t>Rights</a:t>
            </a:r>
            <a:endParaRPr lang="en-AU" dirty="0"/>
          </a:p>
        </p:txBody>
      </p:sp>
      <p:sp>
        <p:nvSpPr>
          <p:cNvPr id="3" name="Content Placeholder 2"/>
          <p:cNvSpPr>
            <a:spLocks noGrp="1"/>
          </p:cNvSpPr>
          <p:nvPr>
            <p:ph idx="1"/>
          </p:nvPr>
        </p:nvSpPr>
        <p:spPr/>
        <p:txBody>
          <a:bodyPr>
            <a:normAutofit fontScale="92500" lnSpcReduction="20000"/>
          </a:bodyPr>
          <a:lstStyle/>
          <a:p>
            <a:pPr marL="0" indent="0" fontAlgn="auto">
              <a:spcAft>
                <a:spcPts val="0"/>
              </a:spcAft>
              <a:buFont typeface="Wingdings 2"/>
              <a:buNone/>
              <a:defRPr/>
            </a:pPr>
            <a:r>
              <a:rPr lang="en-AU" dirty="0" smtClean="0">
                <a:solidFill>
                  <a:schemeClr val="accent2">
                    <a:lumMod val="50000"/>
                  </a:schemeClr>
                </a:solidFill>
              </a:rPr>
              <a:t>Who is responsible?</a:t>
            </a:r>
          </a:p>
          <a:p>
            <a:pPr marL="0" indent="0" fontAlgn="auto">
              <a:spcAft>
                <a:spcPts val="0"/>
              </a:spcAft>
              <a:buFont typeface="Wingdings 2"/>
              <a:buNone/>
              <a:defRPr/>
            </a:pPr>
            <a:endParaRPr lang="en-AU" dirty="0" smtClean="0"/>
          </a:p>
          <a:p>
            <a:pPr marL="0" indent="0" algn="ctr" fontAlgn="auto">
              <a:spcAft>
                <a:spcPts val="0"/>
              </a:spcAft>
              <a:buFont typeface="Wingdings 2"/>
              <a:buNone/>
              <a:defRPr/>
            </a:pPr>
            <a:r>
              <a:rPr lang="en-AU" sz="11500" dirty="0" smtClean="0"/>
              <a:t>Everyone, all the time.</a:t>
            </a:r>
            <a:endParaRPr lang="en-AU" sz="11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smtClean="0"/>
              <a:t>The universal declaration of human rights (UDHR)</a:t>
            </a:r>
            <a:endParaRPr lang="en-AU" dirty="0"/>
          </a:p>
        </p:txBody>
      </p:sp>
      <p:sp>
        <p:nvSpPr>
          <p:cNvPr id="13315" name="Content Placeholder 2"/>
          <p:cNvSpPr>
            <a:spLocks noGrp="1"/>
          </p:cNvSpPr>
          <p:nvPr>
            <p:ph idx="1"/>
          </p:nvPr>
        </p:nvSpPr>
        <p:spPr/>
        <p:txBody>
          <a:bodyPr/>
          <a:lstStyle/>
          <a:p>
            <a:pPr marL="0" indent="0">
              <a:buFont typeface="Wingdings 2" pitchFamily="18" charset="2"/>
              <a:buNone/>
            </a:pPr>
            <a:r>
              <a:rPr lang="en-AU" smtClean="0"/>
              <a:t>The UDHR was adopted by the United Nations General Assembly in 1948. It is the basis of human rights protection and promotion around the world and has been endorsed by all countries. Many countries have included provisions in their basic law or constitutions. </a:t>
            </a:r>
          </a:p>
          <a:p>
            <a:pPr marL="0" indent="0">
              <a:buFont typeface="Wingdings 2" pitchFamily="18" charset="2"/>
              <a:buNone/>
            </a:pPr>
            <a:endParaRPr lang="en-A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AU" dirty="0"/>
              <a:t>The universal declaration of human rights (UDHR)</a:t>
            </a:r>
          </a:p>
        </p:txBody>
      </p:sp>
      <p:sp>
        <p:nvSpPr>
          <p:cNvPr id="14339" name="Content Placeholder 2"/>
          <p:cNvSpPr>
            <a:spLocks noGrp="1"/>
          </p:cNvSpPr>
          <p:nvPr>
            <p:ph idx="1"/>
          </p:nvPr>
        </p:nvSpPr>
        <p:spPr/>
        <p:txBody>
          <a:bodyPr/>
          <a:lstStyle/>
          <a:p>
            <a:pPr marL="0" indent="0">
              <a:buFont typeface="Wingdings 2" pitchFamily="18" charset="2"/>
              <a:buNone/>
            </a:pPr>
            <a:r>
              <a:rPr lang="en-AU" smtClean="0"/>
              <a:t>The existence of the UDHR by itself does not mean that human rights violations do not continue to occur. </a:t>
            </a:r>
          </a:p>
          <a:p>
            <a:pPr marL="0" indent="0">
              <a:buFont typeface="Wingdings 2" pitchFamily="18" charset="2"/>
              <a:buNone/>
            </a:pPr>
            <a:endParaRPr lang="en-AU"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3160</Words>
  <Application>Microsoft Office PowerPoint</Application>
  <PresentationFormat>On-screen Show (4:3)</PresentationFormat>
  <Paragraphs>227</Paragraphs>
  <Slides>51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Trebuchet MS</vt:lpstr>
      <vt:lpstr>Wingdings</vt:lpstr>
      <vt:lpstr>Wingdings 2</vt:lpstr>
      <vt:lpstr>Opulent</vt:lpstr>
      <vt:lpstr>Rights, migration, refugees and asylum seekers.</vt:lpstr>
      <vt:lpstr>rights</vt:lpstr>
      <vt:lpstr>Rights</vt:lpstr>
      <vt:lpstr>Rights</vt:lpstr>
      <vt:lpstr>Human rights are important</vt:lpstr>
      <vt:lpstr>Human right abuses wwii</vt:lpstr>
      <vt:lpstr>Rights</vt:lpstr>
      <vt:lpstr>The universal declaration of human rights (UDHR)</vt:lpstr>
      <vt:lpstr>The universal declaration of human rights (UDHR)</vt:lpstr>
      <vt:lpstr>migration</vt:lpstr>
      <vt:lpstr>migration</vt:lpstr>
      <vt:lpstr>migration</vt:lpstr>
      <vt:lpstr>Migration – vote continuum</vt:lpstr>
      <vt:lpstr>Migration – vote continuum</vt:lpstr>
      <vt:lpstr>the immigration act 1901</vt:lpstr>
      <vt:lpstr>The white Australia policy</vt:lpstr>
      <vt:lpstr>populate or perish</vt:lpstr>
      <vt:lpstr>Who are refugees?</vt:lpstr>
      <vt:lpstr>Who are refugees?</vt:lpstr>
      <vt:lpstr>What’s the difference?</vt:lpstr>
      <vt:lpstr>What’s the difference?</vt:lpstr>
      <vt:lpstr>Refugees and asylum seekers</vt:lpstr>
      <vt:lpstr>Who are illegal immigrants?</vt:lpstr>
      <vt:lpstr>What have refugees experienced?</vt:lpstr>
      <vt:lpstr>Refugee case study: refugees from east timor</vt:lpstr>
      <vt:lpstr>Refugee case study: refugees from east timor</vt:lpstr>
      <vt:lpstr>Where do refugees come from?</vt:lpstr>
      <vt:lpstr>How do refugees come to Australia?</vt:lpstr>
      <vt:lpstr>Migration: push &amp; pull factors</vt:lpstr>
      <vt:lpstr>Mapping refugees</vt:lpstr>
      <vt:lpstr>Mapping refugees</vt:lpstr>
      <vt:lpstr>Australia and refugees/asylum seekers</vt:lpstr>
      <vt:lpstr>Refugees and asylum seekers In Detention</vt:lpstr>
      <vt:lpstr>Myths and facts about asylum seekers</vt:lpstr>
      <vt:lpstr>Myths and facts about asylum seekers</vt:lpstr>
      <vt:lpstr>Myths and facts about asylum seekers</vt:lpstr>
      <vt:lpstr>Myths and facts about asylum seekers</vt:lpstr>
      <vt:lpstr>Myths and facts about asylum seekers</vt:lpstr>
      <vt:lpstr>Myths and facts about asylum seekers</vt:lpstr>
      <vt:lpstr>Myths and facts about asylum seekers</vt:lpstr>
      <vt:lpstr>Myths and facts about asylum seekers</vt:lpstr>
      <vt:lpstr>Myths and facts about asylum seekers</vt:lpstr>
      <vt:lpstr>Myths and facts about asylum seekers</vt:lpstr>
      <vt:lpstr>Myths and facts about asylum seekers</vt:lpstr>
      <vt:lpstr>Refugees and asylum seekers In Detention</vt:lpstr>
      <vt:lpstr>Seeking refuge – what will you take with you?</vt:lpstr>
      <vt:lpstr>Children in detention</vt:lpstr>
      <vt:lpstr>Children In detention</vt:lpstr>
      <vt:lpstr>Refugees and asylum seekers – the media</vt:lpstr>
      <vt:lpstr>Review short answer questions</vt:lpstr>
      <vt:lpstr>Interactive game</vt:lpstr>
    </vt:vector>
  </TitlesOfParts>
  <Company>Stuart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 migration, refugees and asylum seekers.</dc:title>
  <dc:creator>Tarna</dc:creator>
  <cp:lastModifiedBy>Tarna</cp:lastModifiedBy>
  <cp:revision>7</cp:revision>
  <dcterms:created xsi:type="dcterms:W3CDTF">2016-07-13T12:06:23Z</dcterms:created>
  <dcterms:modified xsi:type="dcterms:W3CDTF">2016-10-02T06:09:54Z</dcterms:modified>
</cp:coreProperties>
</file>