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9/21/2016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9/21/2016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9/21/2016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9/21/2016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9/21/2016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Introducing Asia</a:t>
            </a:r>
            <a:endParaRPr lang="en-AU" dirty="0"/>
          </a:p>
        </p:txBody>
      </p:sp>
      <p:sp>
        <p:nvSpPr>
          <p:cNvPr id="3" name="Subtitle 2"/>
          <p:cNvSpPr>
            <a:spLocks noGrp="1"/>
          </p:cNvSpPr>
          <p:nvPr>
            <p:ph type="subTitle" idx="1"/>
          </p:nvPr>
        </p:nvSpPr>
        <p:spPr/>
        <p:txBody>
          <a:bodyPr/>
          <a:lstStyle/>
          <a:p>
            <a:r>
              <a:rPr lang="en-AU" dirty="0" smtClean="0"/>
              <a:t>Asia and Australia</a:t>
            </a:r>
            <a:endParaRPr lang="en-AU" dirty="0"/>
          </a:p>
        </p:txBody>
      </p:sp>
    </p:spTree>
    <p:extLst>
      <p:ext uri="{BB962C8B-B14F-4D97-AF65-F5344CB8AC3E}">
        <p14:creationId xmlns:p14="http://schemas.microsoft.com/office/powerpoint/2010/main" val="4988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ppt_y</p:attrName>
                                        </p:attrNameLst>
                                      </p:cBhvr>
                                      <p:tavLst>
                                        <p:tav tm="0">
                                          <p:val>
                                            <p:strVal val="#ppt_y+#ppt_h*1.125000"/>
                                          </p:val>
                                        </p:tav>
                                        <p:tav tm="100000">
                                          <p:val>
                                            <p:strVal val="#ppt_y"/>
                                          </p:val>
                                        </p:tav>
                                      </p:tavLst>
                                    </p:anim>
                                    <p:animEffect transition="in" filter="wipe(up)">
                                      <p:cBhvr>
                                        <p:cTn id="8" dur="30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Aspects of Asia – Physical Environment</a:t>
            </a:r>
          </a:p>
        </p:txBody>
      </p:sp>
      <p:sp>
        <p:nvSpPr>
          <p:cNvPr id="3" name="Content Placeholder 2"/>
          <p:cNvSpPr>
            <a:spLocks noGrp="1"/>
          </p:cNvSpPr>
          <p:nvPr>
            <p:ph idx="1"/>
          </p:nvPr>
        </p:nvSpPr>
        <p:spPr/>
        <p:txBody>
          <a:bodyPr/>
          <a:lstStyle/>
          <a:p>
            <a:pPr marL="0" indent="0">
              <a:buNone/>
            </a:pPr>
            <a:r>
              <a:rPr lang="en-AU" dirty="0" smtClean="0"/>
              <a:t>Climates are diverse in Asia:</a:t>
            </a:r>
          </a:p>
          <a:p>
            <a:r>
              <a:rPr lang="en-AU" dirty="0" smtClean="0"/>
              <a:t>Bitter cold</a:t>
            </a:r>
          </a:p>
          <a:p>
            <a:r>
              <a:rPr lang="en-AU" dirty="0" smtClean="0"/>
              <a:t>Hot, dry deserts</a:t>
            </a:r>
          </a:p>
          <a:p>
            <a:r>
              <a:rPr lang="en-AU" dirty="0" smtClean="0"/>
              <a:t>Humid</a:t>
            </a:r>
          </a:p>
          <a:p>
            <a:r>
              <a:rPr lang="en-AU" dirty="0" smtClean="0"/>
              <a:t>Monsoon season – strong winds</a:t>
            </a:r>
            <a:endParaRPr lang="en-AU" dirty="0"/>
          </a:p>
        </p:txBody>
      </p:sp>
    </p:spTree>
    <p:extLst>
      <p:ext uri="{BB962C8B-B14F-4D97-AF65-F5344CB8AC3E}">
        <p14:creationId xmlns:p14="http://schemas.microsoft.com/office/powerpoint/2010/main" val="34686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870">
                                          <p:stCondLst>
                                            <p:cond delay="0"/>
                                          </p:stCondLst>
                                        </p:cTn>
                                        <p:tgtEl>
                                          <p:spTgt spid="3">
                                            <p:txEl>
                                              <p:pRg st="0" end="0"/>
                                            </p:txEl>
                                          </p:spTgt>
                                        </p:tgtEl>
                                      </p:cBhvr>
                                    </p:animEffect>
                                    <p:anim calcmode="lin" valueType="num">
                                      <p:cBhvr>
                                        <p:cTn id="13"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39">
                                          <p:stCondLst>
                                            <p:cond delay="975"/>
                                          </p:stCondLst>
                                        </p:cTn>
                                        <p:tgtEl>
                                          <p:spTgt spid="3">
                                            <p:txEl>
                                              <p:pRg st="0" end="0"/>
                                            </p:txEl>
                                          </p:spTgt>
                                        </p:tgtEl>
                                      </p:cBhvr>
                                      <p:to x="100000" y="60000"/>
                                    </p:animScale>
                                    <p:animScale>
                                      <p:cBhvr>
                                        <p:cTn id="19" dur="249" decel="50000">
                                          <p:stCondLst>
                                            <p:cond delay="1014"/>
                                          </p:stCondLst>
                                        </p:cTn>
                                        <p:tgtEl>
                                          <p:spTgt spid="3">
                                            <p:txEl>
                                              <p:pRg st="0" end="0"/>
                                            </p:txEl>
                                          </p:spTgt>
                                        </p:tgtEl>
                                      </p:cBhvr>
                                      <p:to x="100000" y="100000"/>
                                    </p:animScale>
                                    <p:animScale>
                                      <p:cBhvr>
                                        <p:cTn id="20" dur="39">
                                          <p:stCondLst>
                                            <p:cond delay="1968"/>
                                          </p:stCondLst>
                                        </p:cTn>
                                        <p:tgtEl>
                                          <p:spTgt spid="3">
                                            <p:txEl>
                                              <p:pRg st="0" end="0"/>
                                            </p:txEl>
                                          </p:spTgt>
                                        </p:tgtEl>
                                      </p:cBhvr>
                                      <p:to x="100000" y="80000"/>
                                    </p:animScale>
                                    <p:animScale>
                                      <p:cBhvr>
                                        <p:cTn id="21" dur="249" decel="50000">
                                          <p:stCondLst>
                                            <p:cond delay="2007"/>
                                          </p:stCondLst>
                                        </p:cTn>
                                        <p:tgtEl>
                                          <p:spTgt spid="3">
                                            <p:txEl>
                                              <p:pRg st="0" end="0"/>
                                            </p:txEl>
                                          </p:spTgt>
                                        </p:tgtEl>
                                      </p:cBhvr>
                                      <p:to x="100000" y="100000"/>
                                    </p:animScale>
                                    <p:animScale>
                                      <p:cBhvr>
                                        <p:cTn id="22" dur="39">
                                          <p:stCondLst>
                                            <p:cond delay="2463"/>
                                          </p:stCondLst>
                                        </p:cTn>
                                        <p:tgtEl>
                                          <p:spTgt spid="3">
                                            <p:txEl>
                                              <p:pRg st="0" end="0"/>
                                            </p:txEl>
                                          </p:spTgt>
                                        </p:tgtEl>
                                      </p:cBhvr>
                                      <p:to x="100000" y="90000"/>
                                    </p:animScale>
                                    <p:animScale>
                                      <p:cBhvr>
                                        <p:cTn id="23" dur="249" decel="50000">
                                          <p:stCondLst>
                                            <p:cond delay="2502"/>
                                          </p:stCondLst>
                                        </p:cTn>
                                        <p:tgtEl>
                                          <p:spTgt spid="3">
                                            <p:txEl>
                                              <p:pRg st="0" end="0"/>
                                            </p:txEl>
                                          </p:spTgt>
                                        </p:tgtEl>
                                      </p:cBhvr>
                                      <p:to x="100000" y="100000"/>
                                    </p:animScale>
                                    <p:animScale>
                                      <p:cBhvr>
                                        <p:cTn id="24" dur="39">
                                          <p:stCondLst>
                                            <p:cond delay="2712"/>
                                          </p:stCondLst>
                                        </p:cTn>
                                        <p:tgtEl>
                                          <p:spTgt spid="3">
                                            <p:txEl>
                                              <p:pRg st="0" end="0"/>
                                            </p:txEl>
                                          </p:spTgt>
                                        </p:tgtEl>
                                      </p:cBhvr>
                                      <p:to x="100000" y="95000"/>
                                    </p:animScale>
                                    <p:animScale>
                                      <p:cBhvr>
                                        <p:cTn id="25" dur="249" decel="50000">
                                          <p:stCondLst>
                                            <p:cond delay="2751"/>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870">
                                          <p:stCondLst>
                                            <p:cond delay="0"/>
                                          </p:stCondLst>
                                        </p:cTn>
                                        <p:tgtEl>
                                          <p:spTgt spid="3">
                                            <p:txEl>
                                              <p:pRg st="1" end="1"/>
                                            </p:txEl>
                                          </p:spTgt>
                                        </p:tgtEl>
                                      </p:cBhvr>
                                    </p:animEffect>
                                    <p:anim calcmode="lin" valueType="num">
                                      <p:cBhvr>
                                        <p:cTn id="31" dur="273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99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996" tmFilter="0, 0; 0.125,0.2665; 0.25,0.4; 0.375,0.465; 0.5,0.5;  0.625,0.535; 0.75,0.6; 0.875,0.7335; 1,1">
                                          <p:stCondLst>
                                            <p:cond delay="99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498" tmFilter="0, 0; 0.125,0.2665; 0.25,0.4; 0.375,0.465; 0.5,0.5;  0.625,0.535; 0.75,0.6; 0.875,0.7335; 1,1">
                                          <p:stCondLst>
                                            <p:cond delay="1986"/>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246" tmFilter="0, 0; 0.125,0.2665; 0.25,0.4; 0.375,0.465; 0.5,0.5;  0.625,0.535; 0.75,0.6; 0.875,0.7335; 1,1">
                                          <p:stCondLst>
                                            <p:cond delay="2484"/>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39">
                                          <p:stCondLst>
                                            <p:cond delay="975"/>
                                          </p:stCondLst>
                                        </p:cTn>
                                        <p:tgtEl>
                                          <p:spTgt spid="3">
                                            <p:txEl>
                                              <p:pRg st="1" end="1"/>
                                            </p:txEl>
                                          </p:spTgt>
                                        </p:tgtEl>
                                      </p:cBhvr>
                                      <p:to x="100000" y="60000"/>
                                    </p:animScale>
                                    <p:animScale>
                                      <p:cBhvr>
                                        <p:cTn id="37" dur="249" decel="50000">
                                          <p:stCondLst>
                                            <p:cond delay="1014"/>
                                          </p:stCondLst>
                                        </p:cTn>
                                        <p:tgtEl>
                                          <p:spTgt spid="3">
                                            <p:txEl>
                                              <p:pRg st="1" end="1"/>
                                            </p:txEl>
                                          </p:spTgt>
                                        </p:tgtEl>
                                      </p:cBhvr>
                                      <p:to x="100000" y="100000"/>
                                    </p:animScale>
                                    <p:animScale>
                                      <p:cBhvr>
                                        <p:cTn id="38" dur="39">
                                          <p:stCondLst>
                                            <p:cond delay="1968"/>
                                          </p:stCondLst>
                                        </p:cTn>
                                        <p:tgtEl>
                                          <p:spTgt spid="3">
                                            <p:txEl>
                                              <p:pRg st="1" end="1"/>
                                            </p:txEl>
                                          </p:spTgt>
                                        </p:tgtEl>
                                      </p:cBhvr>
                                      <p:to x="100000" y="80000"/>
                                    </p:animScale>
                                    <p:animScale>
                                      <p:cBhvr>
                                        <p:cTn id="39" dur="249" decel="50000">
                                          <p:stCondLst>
                                            <p:cond delay="2007"/>
                                          </p:stCondLst>
                                        </p:cTn>
                                        <p:tgtEl>
                                          <p:spTgt spid="3">
                                            <p:txEl>
                                              <p:pRg st="1" end="1"/>
                                            </p:txEl>
                                          </p:spTgt>
                                        </p:tgtEl>
                                      </p:cBhvr>
                                      <p:to x="100000" y="100000"/>
                                    </p:animScale>
                                    <p:animScale>
                                      <p:cBhvr>
                                        <p:cTn id="40" dur="39">
                                          <p:stCondLst>
                                            <p:cond delay="2463"/>
                                          </p:stCondLst>
                                        </p:cTn>
                                        <p:tgtEl>
                                          <p:spTgt spid="3">
                                            <p:txEl>
                                              <p:pRg st="1" end="1"/>
                                            </p:txEl>
                                          </p:spTgt>
                                        </p:tgtEl>
                                      </p:cBhvr>
                                      <p:to x="100000" y="90000"/>
                                    </p:animScale>
                                    <p:animScale>
                                      <p:cBhvr>
                                        <p:cTn id="41" dur="249" decel="50000">
                                          <p:stCondLst>
                                            <p:cond delay="2502"/>
                                          </p:stCondLst>
                                        </p:cTn>
                                        <p:tgtEl>
                                          <p:spTgt spid="3">
                                            <p:txEl>
                                              <p:pRg st="1" end="1"/>
                                            </p:txEl>
                                          </p:spTgt>
                                        </p:tgtEl>
                                      </p:cBhvr>
                                      <p:to x="100000" y="100000"/>
                                    </p:animScale>
                                    <p:animScale>
                                      <p:cBhvr>
                                        <p:cTn id="42" dur="39">
                                          <p:stCondLst>
                                            <p:cond delay="2712"/>
                                          </p:stCondLst>
                                        </p:cTn>
                                        <p:tgtEl>
                                          <p:spTgt spid="3">
                                            <p:txEl>
                                              <p:pRg st="1" end="1"/>
                                            </p:txEl>
                                          </p:spTgt>
                                        </p:tgtEl>
                                      </p:cBhvr>
                                      <p:to x="100000" y="95000"/>
                                    </p:animScale>
                                    <p:animScale>
                                      <p:cBhvr>
                                        <p:cTn id="43" dur="249" decel="50000">
                                          <p:stCondLst>
                                            <p:cond delay="2751"/>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870">
                                          <p:stCondLst>
                                            <p:cond delay="0"/>
                                          </p:stCondLst>
                                        </p:cTn>
                                        <p:tgtEl>
                                          <p:spTgt spid="3">
                                            <p:txEl>
                                              <p:pRg st="2" end="2"/>
                                            </p:txEl>
                                          </p:spTgt>
                                        </p:tgtEl>
                                      </p:cBhvr>
                                    </p:animEffect>
                                    <p:anim calcmode="lin" valueType="num">
                                      <p:cBhvr>
                                        <p:cTn id="49"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39">
                                          <p:stCondLst>
                                            <p:cond delay="975"/>
                                          </p:stCondLst>
                                        </p:cTn>
                                        <p:tgtEl>
                                          <p:spTgt spid="3">
                                            <p:txEl>
                                              <p:pRg st="2" end="2"/>
                                            </p:txEl>
                                          </p:spTgt>
                                        </p:tgtEl>
                                      </p:cBhvr>
                                      <p:to x="100000" y="60000"/>
                                    </p:animScale>
                                    <p:animScale>
                                      <p:cBhvr>
                                        <p:cTn id="55" dur="249" decel="50000">
                                          <p:stCondLst>
                                            <p:cond delay="1014"/>
                                          </p:stCondLst>
                                        </p:cTn>
                                        <p:tgtEl>
                                          <p:spTgt spid="3">
                                            <p:txEl>
                                              <p:pRg st="2" end="2"/>
                                            </p:txEl>
                                          </p:spTgt>
                                        </p:tgtEl>
                                      </p:cBhvr>
                                      <p:to x="100000" y="100000"/>
                                    </p:animScale>
                                    <p:animScale>
                                      <p:cBhvr>
                                        <p:cTn id="56" dur="39">
                                          <p:stCondLst>
                                            <p:cond delay="1968"/>
                                          </p:stCondLst>
                                        </p:cTn>
                                        <p:tgtEl>
                                          <p:spTgt spid="3">
                                            <p:txEl>
                                              <p:pRg st="2" end="2"/>
                                            </p:txEl>
                                          </p:spTgt>
                                        </p:tgtEl>
                                      </p:cBhvr>
                                      <p:to x="100000" y="80000"/>
                                    </p:animScale>
                                    <p:animScale>
                                      <p:cBhvr>
                                        <p:cTn id="57" dur="249" decel="50000">
                                          <p:stCondLst>
                                            <p:cond delay="2007"/>
                                          </p:stCondLst>
                                        </p:cTn>
                                        <p:tgtEl>
                                          <p:spTgt spid="3">
                                            <p:txEl>
                                              <p:pRg st="2" end="2"/>
                                            </p:txEl>
                                          </p:spTgt>
                                        </p:tgtEl>
                                      </p:cBhvr>
                                      <p:to x="100000" y="100000"/>
                                    </p:animScale>
                                    <p:animScale>
                                      <p:cBhvr>
                                        <p:cTn id="58" dur="39">
                                          <p:stCondLst>
                                            <p:cond delay="2463"/>
                                          </p:stCondLst>
                                        </p:cTn>
                                        <p:tgtEl>
                                          <p:spTgt spid="3">
                                            <p:txEl>
                                              <p:pRg st="2" end="2"/>
                                            </p:txEl>
                                          </p:spTgt>
                                        </p:tgtEl>
                                      </p:cBhvr>
                                      <p:to x="100000" y="90000"/>
                                    </p:animScale>
                                    <p:animScale>
                                      <p:cBhvr>
                                        <p:cTn id="59" dur="249" decel="50000">
                                          <p:stCondLst>
                                            <p:cond delay="2502"/>
                                          </p:stCondLst>
                                        </p:cTn>
                                        <p:tgtEl>
                                          <p:spTgt spid="3">
                                            <p:txEl>
                                              <p:pRg st="2" end="2"/>
                                            </p:txEl>
                                          </p:spTgt>
                                        </p:tgtEl>
                                      </p:cBhvr>
                                      <p:to x="100000" y="100000"/>
                                    </p:animScale>
                                    <p:animScale>
                                      <p:cBhvr>
                                        <p:cTn id="60" dur="39">
                                          <p:stCondLst>
                                            <p:cond delay="2712"/>
                                          </p:stCondLst>
                                        </p:cTn>
                                        <p:tgtEl>
                                          <p:spTgt spid="3">
                                            <p:txEl>
                                              <p:pRg st="2" end="2"/>
                                            </p:txEl>
                                          </p:spTgt>
                                        </p:tgtEl>
                                      </p:cBhvr>
                                      <p:to x="100000" y="95000"/>
                                    </p:animScale>
                                    <p:animScale>
                                      <p:cBhvr>
                                        <p:cTn id="61" dur="249" decel="50000">
                                          <p:stCondLst>
                                            <p:cond delay="2751"/>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870">
                                          <p:stCondLst>
                                            <p:cond delay="0"/>
                                          </p:stCondLst>
                                        </p:cTn>
                                        <p:tgtEl>
                                          <p:spTgt spid="3">
                                            <p:txEl>
                                              <p:pRg st="3" end="3"/>
                                            </p:txEl>
                                          </p:spTgt>
                                        </p:tgtEl>
                                      </p:cBhvr>
                                    </p:animEffect>
                                    <p:anim calcmode="lin" valueType="num">
                                      <p:cBhvr>
                                        <p:cTn id="67" dur="273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99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996" tmFilter="0, 0; 0.125,0.2665; 0.25,0.4; 0.375,0.465; 0.5,0.5;  0.625,0.535; 0.75,0.6; 0.875,0.7335; 1,1">
                                          <p:stCondLst>
                                            <p:cond delay="99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498" tmFilter="0, 0; 0.125,0.2665; 0.25,0.4; 0.375,0.465; 0.5,0.5;  0.625,0.535; 0.75,0.6; 0.875,0.7335; 1,1">
                                          <p:stCondLst>
                                            <p:cond delay="1986"/>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246" tmFilter="0, 0; 0.125,0.2665; 0.25,0.4; 0.375,0.465; 0.5,0.5;  0.625,0.535; 0.75,0.6; 0.875,0.7335; 1,1">
                                          <p:stCondLst>
                                            <p:cond delay="2484"/>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39">
                                          <p:stCondLst>
                                            <p:cond delay="975"/>
                                          </p:stCondLst>
                                        </p:cTn>
                                        <p:tgtEl>
                                          <p:spTgt spid="3">
                                            <p:txEl>
                                              <p:pRg st="3" end="3"/>
                                            </p:txEl>
                                          </p:spTgt>
                                        </p:tgtEl>
                                      </p:cBhvr>
                                      <p:to x="100000" y="60000"/>
                                    </p:animScale>
                                    <p:animScale>
                                      <p:cBhvr>
                                        <p:cTn id="73" dur="249" decel="50000">
                                          <p:stCondLst>
                                            <p:cond delay="1014"/>
                                          </p:stCondLst>
                                        </p:cTn>
                                        <p:tgtEl>
                                          <p:spTgt spid="3">
                                            <p:txEl>
                                              <p:pRg st="3" end="3"/>
                                            </p:txEl>
                                          </p:spTgt>
                                        </p:tgtEl>
                                      </p:cBhvr>
                                      <p:to x="100000" y="100000"/>
                                    </p:animScale>
                                    <p:animScale>
                                      <p:cBhvr>
                                        <p:cTn id="74" dur="39">
                                          <p:stCondLst>
                                            <p:cond delay="1968"/>
                                          </p:stCondLst>
                                        </p:cTn>
                                        <p:tgtEl>
                                          <p:spTgt spid="3">
                                            <p:txEl>
                                              <p:pRg st="3" end="3"/>
                                            </p:txEl>
                                          </p:spTgt>
                                        </p:tgtEl>
                                      </p:cBhvr>
                                      <p:to x="100000" y="80000"/>
                                    </p:animScale>
                                    <p:animScale>
                                      <p:cBhvr>
                                        <p:cTn id="75" dur="249" decel="50000">
                                          <p:stCondLst>
                                            <p:cond delay="2007"/>
                                          </p:stCondLst>
                                        </p:cTn>
                                        <p:tgtEl>
                                          <p:spTgt spid="3">
                                            <p:txEl>
                                              <p:pRg st="3" end="3"/>
                                            </p:txEl>
                                          </p:spTgt>
                                        </p:tgtEl>
                                      </p:cBhvr>
                                      <p:to x="100000" y="100000"/>
                                    </p:animScale>
                                    <p:animScale>
                                      <p:cBhvr>
                                        <p:cTn id="76" dur="39">
                                          <p:stCondLst>
                                            <p:cond delay="2463"/>
                                          </p:stCondLst>
                                        </p:cTn>
                                        <p:tgtEl>
                                          <p:spTgt spid="3">
                                            <p:txEl>
                                              <p:pRg st="3" end="3"/>
                                            </p:txEl>
                                          </p:spTgt>
                                        </p:tgtEl>
                                      </p:cBhvr>
                                      <p:to x="100000" y="90000"/>
                                    </p:animScale>
                                    <p:animScale>
                                      <p:cBhvr>
                                        <p:cTn id="77" dur="249" decel="50000">
                                          <p:stCondLst>
                                            <p:cond delay="2502"/>
                                          </p:stCondLst>
                                        </p:cTn>
                                        <p:tgtEl>
                                          <p:spTgt spid="3">
                                            <p:txEl>
                                              <p:pRg st="3" end="3"/>
                                            </p:txEl>
                                          </p:spTgt>
                                        </p:tgtEl>
                                      </p:cBhvr>
                                      <p:to x="100000" y="100000"/>
                                    </p:animScale>
                                    <p:animScale>
                                      <p:cBhvr>
                                        <p:cTn id="78" dur="39">
                                          <p:stCondLst>
                                            <p:cond delay="2712"/>
                                          </p:stCondLst>
                                        </p:cTn>
                                        <p:tgtEl>
                                          <p:spTgt spid="3">
                                            <p:txEl>
                                              <p:pRg st="3" end="3"/>
                                            </p:txEl>
                                          </p:spTgt>
                                        </p:tgtEl>
                                      </p:cBhvr>
                                      <p:to x="100000" y="95000"/>
                                    </p:animScale>
                                    <p:animScale>
                                      <p:cBhvr>
                                        <p:cTn id="79" dur="249" decel="50000">
                                          <p:stCondLst>
                                            <p:cond delay="2751"/>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870">
                                          <p:stCondLst>
                                            <p:cond delay="0"/>
                                          </p:stCondLst>
                                        </p:cTn>
                                        <p:tgtEl>
                                          <p:spTgt spid="3">
                                            <p:txEl>
                                              <p:pRg st="4" end="4"/>
                                            </p:txEl>
                                          </p:spTgt>
                                        </p:tgtEl>
                                      </p:cBhvr>
                                    </p:animEffect>
                                    <p:anim calcmode="lin" valueType="num">
                                      <p:cBhvr>
                                        <p:cTn id="85" dur="2733"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99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996" tmFilter="0, 0; 0.125,0.2665; 0.25,0.4; 0.375,0.465; 0.5,0.5;  0.625,0.535; 0.75,0.6; 0.875,0.7335; 1,1">
                                          <p:stCondLst>
                                            <p:cond delay="99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498" tmFilter="0, 0; 0.125,0.2665; 0.25,0.4; 0.375,0.465; 0.5,0.5;  0.625,0.535; 0.75,0.6; 0.875,0.7335; 1,1">
                                          <p:stCondLst>
                                            <p:cond delay="1986"/>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246" tmFilter="0, 0; 0.125,0.2665; 0.25,0.4; 0.375,0.465; 0.5,0.5;  0.625,0.535; 0.75,0.6; 0.875,0.7335; 1,1">
                                          <p:stCondLst>
                                            <p:cond delay="2484"/>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39">
                                          <p:stCondLst>
                                            <p:cond delay="975"/>
                                          </p:stCondLst>
                                        </p:cTn>
                                        <p:tgtEl>
                                          <p:spTgt spid="3">
                                            <p:txEl>
                                              <p:pRg st="4" end="4"/>
                                            </p:txEl>
                                          </p:spTgt>
                                        </p:tgtEl>
                                      </p:cBhvr>
                                      <p:to x="100000" y="60000"/>
                                    </p:animScale>
                                    <p:animScale>
                                      <p:cBhvr>
                                        <p:cTn id="91" dur="249" decel="50000">
                                          <p:stCondLst>
                                            <p:cond delay="1014"/>
                                          </p:stCondLst>
                                        </p:cTn>
                                        <p:tgtEl>
                                          <p:spTgt spid="3">
                                            <p:txEl>
                                              <p:pRg st="4" end="4"/>
                                            </p:txEl>
                                          </p:spTgt>
                                        </p:tgtEl>
                                      </p:cBhvr>
                                      <p:to x="100000" y="100000"/>
                                    </p:animScale>
                                    <p:animScale>
                                      <p:cBhvr>
                                        <p:cTn id="92" dur="39">
                                          <p:stCondLst>
                                            <p:cond delay="1968"/>
                                          </p:stCondLst>
                                        </p:cTn>
                                        <p:tgtEl>
                                          <p:spTgt spid="3">
                                            <p:txEl>
                                              <p:pRg st="4" end="4"/>
                                            </p:txEl>
                                          </p:spTgt>
                                        </p:tgtEl>
                                      </p:cBhvr>
                                      <p:to x="100000" y="80000"/>
                                    </p:animScale>
                                    <p:animScale>
                                      <p:cBhvr>
                                        <p:cTn id="93" dur="249" decel="50000">
                                          <p:stCondLst>
                                            <p:cond delay="2007"/>
                                          </p:stCondLst>
                                        </p:cTn>
                                        <p:tgtEl>
                                          <p:spTgt spid="3">
                                            <p:txEl>
                                              <p:pRg st="4" end="4"/>
                                            </p:txEl>
                                          </p:spTgt>
                                        </p:tgtEl>
                                      </p:cBhvr>
                                      <p:to x="100000" y="100000"/>
                                    </p:animScale>
                                    <p:animScale>
                                      <p:cBhvr>
                                        <p:cTn id="94" dur="39">
                                          <p:stCondLst>
                                            <p:cond delay="2463"/>
                                          </p:stCondLst>
                                        </p:cTn>
                                        <p:tgtEl>
                                          <p:spTgt spid="3">
                                            <p:txEl>
                                              <p:pRg st="4" end="4"/>
                                            </p:txEl>
                                          </p:spTgt>
                                        </p:tgtEl>
                                      </p:cBhvr>
                                      <p:to x="100000" y="90000"/>
                                    </p:animScale>
                                    <p:animScale>
                                      <p:cBhvr>
                                        <p:cTn id="95" dur="249" decel="50000">
                                          <p:stCondLst>
                                            <p:cond delay="2502"/>
                                          </p:stCondLst>
                                        </p:cTn>
                                        <p:tgtEl>
                                          <p:spTgt spid="3">
                                            <p:txEl>
                                              <p:pRg st="4" end="4"/>
                                            </p:txEl>
                                          </p:spTgt>
                                        </p:tgtEl>
                                      </p:cBhvr>
                                      <p:to x="100000" y="100000"/>
                                    </p:animScale>
                                    <p:animScale>
                                      <p:cBhvr>
                                        <p:cTn id="96" dur="39">
                                          <p:stCondLst>
                                            <p:cond delay="2712"/>
                                          </p:stCondLst>
                                        </p:cTn>
                                        <p:tgtEl>
                                          <p:spTgt spid="3">
                                            <p:txEl>
                                              <p:pRg st="4" end="4"/>
                                            </p:txEl>
                                          </p:spTgt>
                                        </p:tgtEl>
                                      </p:cBhvr>
                                      <p:to x="100000" y="95000"/>
                                    </p:animScale>
                                    <p:animScale>
                                      <p:cBhvr>
                                        <p:cTn id="97" dur="249" decel="50000">
                                          <p:stCondLst>
                                            <p:cond delay="2751"/>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Aspects of Asia </a:t>
            </a:r>
            <a:r>
              <a:rPr lang="en-AU" dirty="0" smtClean="0"/>
              <a:t>– Social </a:t>
            </a:r>
            <a:r>
              <a:rPr lang="en-AU" dirty="0"/>
              <a:t>Environment</a:t>
            </a:r>
          </a:p>
        </p:txBody>
      </p:sp>
      <p:sp>
        <p:nvSpPr>
          <p:cNvPr id="3" name="Content Placeholder 2"/>
          <p:cNvSpPr>
            <a:spLocks noGrp="1"/>
          </p:cNvSpPr>
          <p:nvPr>
            <p:ph idx="1"/>
          </p:nvPr>
        </p:nvSpPr>
        <p:spPr/>
        <p:txBody>
          <a:bodyPr/>
          <a:lstStyle/>
          <a:p>
            <a:pPr marL="0" indent="0">
              <a:buNone/>
            </a:pPr>
            <a:r>
              <a:rPr lang="en-AU" dirty="0" smtClean="0"/>
              <a:t>Trade</a:t>
            </a:r>
          </a:p>
          <a:p>
            <a:r>
              <a:rPr lang="en-AU" dirty="0" smtClean="0"/>
              <a:t>Europe </a:t>
            </a:r>
            <a:r>
              <a:rPr lang="en-AU" dirty="0" smtClean="0">
                <a:sym typeface="Wingdings" panose="05000000000000000000" pitchFamily="2" charset="2"/>
              </a:rPr>
              <a:t> Arabia  India = trade route</a:t>
            </a:r>
          </a:p>
          <a:p>
            <a:r>
              <a:rPr lang="en-AU" dirty="0" smtClean="0">
                <a:sym typeface="Wingdings" panose="05000000000000000000" pitchFamily="2" charset="2"/>
              </a:rPr>
              <a:t>What was traded? Spices, cloths</a:t>
            </a:r>
          </a:p>
          <a:p>
            <a:pPr marL="0" indent="0">
              <a:buNone/>
            </a:pPr>
            <a:r>
              <a:rPr lang="en-AU" dirty="0">
                <a:sym typeface="Wingdings" panose="05000000000000000000" pitchFamily="2" charset="2"/>
              </a:rPr>
              <a:t>a</a:t>
            </a:r>
            <a:r>
              <a:rPr lang="en-AU" dirty="0" smtClean="0">
                <a:sym typeface="Wingdings" panose="05000000000000000000" pitchFamily="2" charset="2"/>
              </a:rPr>
              <a:t>nd ceramics.</a:t>
            </a:r>
          </a:p>
          <a:p>
            <a:r>
              <a:rPr lang="en-AU" dirty="0" smtClean="0">
                <a:sym typeface="Wingdings" panose="05000000000000000000" pitchFamily="2" charset="2"/>
              </a:rPr>
              <a:t>In land trade occurred using horses</a:t>
            </a:r>
          </a:p>
          <a:p>
            <a:pPr marL="0" indent="0">
              <a:buNone/>
            </a:pPr>
            <a:r>
              <a:rPr lang="en-AU" dirty="0">
                <a:sym typeface="Wingdings" panose="05000000000000000000" pitchFamily="2" charset="2"/>
              </a:rPr>
              <a:t>c</a:t>
            </a:r>
            <a:r>
              <a:rPr lang="en-AU" dirty="0" smtClean="0">
                <a:sym typeface="Wingdings" panose="05000000000000000000" pitchFamily="2" charset="2"/>
              </a:rPr>
              <a:t>amels, mules and by foot.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279" y="3710598"/>
            <a:ext cx="4721362" cy="2309202"/>
          </a:xfrm>
          <a:prstGeom prst="rect">
            <a:avLst/>
          </a:prstGeom>
        </p:spPr>
      </p:pic>
    </p:spTree>
    <p:extLst>
      <p:ext uri="{BB962C8B-B14F-4D97-AF65-F5344CB8AC3E}">
        <p14:creationId xmlns:p14="http://schemas.microsoft.com/office/powerpoint/2010/main" val="7739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3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3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3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3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3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3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3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Aspects of Asia – Social Environment</a:t>
            </a:r>
          </a:p>
        </p:txBody>
      </p:sp>
      <p:sp>
        <p:nvSpPr>
          <p:cNvPr id="3" name="Content Placeholder 2"/>
          <p:cNvSpPr>
            <a:spLocks noGrp="1"/>
          </p:cNvSpPr>
          <p:nvPr>
            <p:ph idx="1"/>
          </p:nvPr>
        </p:nvSpPr>
        <p:spPr/>
        <p:txBody>
          <a:bodyPr/>
          <a:lstStyle/>
          <a:p>
            <a:pPr marL="0" indent="0">
              <a:buNone/>
            </a:pPr>
            <a:r>
              <a:rPr lang="en-AU" dirty="0" smtClean="0"/>
              <a:t>Small communities – grow what you need to support your community.</a:t>
            </a:r>
          </a:p>
          <a:p>
            <a:pPr marL="0" indent="0">
              <a:buNone/>
            </a:pPr>
            <a:r>
              <a:rPr lang="en-AU" dirty="0" smtClean="0"/>
              <a:t>Large communities – grow what you need to support your community and grow enough for trade (development of government to manage people).</a:t>
            </a:r>
            <a:endParaRPr lang="en-AU" dirty="0"/>
          </a:p>
        </p:txBody>
      </p:sp>
    </p:spTree>
    <p:extLst>
      <p:ext uri="{BB962C8B-B14F-4D97-AF65-F5344CB8AC3E}">
        <p14:creationId xmlns:p14="http://schemas.microsoft.com/office/powerpoint/2010/main" val="33918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Aspects of Asia – </a:t>
            </a:r>
            <a:r>
              <a:rPr lang="en-AU" dirty="0" smtClean="0"/>
              <a:t>Cultural </a:t>
            </a:r>
            <a:r>
              <a:rPr lang="en-AU" dirty="0"/>
              <a:t>Environment</a:t>
            </a:r>
          </a:p>
        </p:txBody>
      </p:sp>
      <p:sp>
        <p:nvSpPr>
          <p:cNvPr id="3" name="Content Placeholder 2"/>
          <p:cNvSpPr>
            <a:spLocks noGrp="1"/>
          </p:cNvSpPr>
          <p:nvPr>
            <p:ph idx="1"/>
          </p:nvPr>
        </p:nvSpPr>
        <p:spPr/>
        <p:txBody>
          <a:bodyPr>
            <a:normAutofit lnSpcReduction="10000"/>
          </a:bodyPr>
          <a:lstStyle/>
          <a:p>
            <a:pPr marL="0" indent="0">
              <a:buNone/>
            </a:pPr>
            <a:r>
              <a:rPr lang="en-AU" dirty="0" smtClean="0"/>
              <a:t>Languages – </a:t>
            </a:r>
          </a:p>
          <a:p>
            <a:r>
              <a:rPr lang="en-AU" dirty="0" smtClean="0"/>
              <a:t>Cultural identity</a:t>
            </a:r>
          </a:p>
          <a:p>
            <a:r>
              <a:rPr lang="en-AU" dirty="0" smtClean="0"/>
              <a:t>14 out of the 21 LARGEST languages are in Asia</a:t>
            </a:r>
          </a:p>
          <a:p>
            <a:endParaRPr lang="en-AU" dirty="0"/>
          </a:p>
          <a:p>
            <a:pPr marL="0" indent="0">
              <a:buNone/>
            </a:pPr>
            <a:r>
              <a:rPr lang="en-AU" dirty="0" smtClean="0"/>
              <a:t>Religion – </a:t>
            </a:r>
          </a:p>
          <a:p>
            <a:r>
              <a:rPr lang="en-AU" dirty="0" smtClean="0"/>
              <a:t>Important in Asia regions, gives purpose and behaviour (ethic/moral) code </a:t>
            </a:r>
            <a:r>
              <a:rPr lang="en-AU" dirty="0" smtClean="0">
                <a:sym typeface="Wingdings" panose="05000000000000000000" pitchFamily="2" charset="2"/>
              </a:rPr>
              <a:t> in the early centuries and now. For example, the Kris for people in Indonesia (animism), Hinduism and Buddhism in India (Hindu caste system and Enlightenment), temples and stupes constructed in honour of religion and impacts on ceremonies, such as, weddings and funerals.</a:t>
            </a:r>
            <a:endParaRPr lang="en-AU" dirty="0"/>
          </a:p>
        </p:txBody>
      </p:sp>
    </p:spTree>
    <p:extLst>
      <p:ext uri="{BB962C8B-B14F-4D97-AF65-F5344CB8AC3E}">
        <p14:creationId xmlns:p14="http://schemas.microsoft.com/office/powerpoint/2010/main" val="362278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3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3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Asia?</a:t>
            </a:r>
            <a:endParaRPr lang="en-AU" dirty="0"/>
          </a:p>
        </p:txBody>
      </p:sp>
      <p:sp>
        <p:nvSpPr>
          <p:cNvPr id="3" name="Content Placeholder 2"/>
          <p:cNvSpPr>
            <a:spLocks noGrp="1"/>
          </p:cNvSpPr>
          <p:nvPr>
            <p:ph idx="1"/>
          </p:nvPr>
        </p:nvSpPr>
        <p:spPr>
          <a:xfrm>
            <a:off x="1154954" y="2603500"/>
            <a:ext cx="8825659" cy="657058"/>
          </a:xfrm>
        </p:spPr>
        <p:txBody>
          <a:bodyPr/>
          <a:lstStyle/>
          <a:p>
            <a:pPr marL="0" indent="0">
              <a:buNone/>
            </a:pPr>
            <a:r>
              <a:rPr lang="en-AU" dirty="0" smtClean="0"/>
              <a:t>If I said the word ‘Asia’, what would you think of? </a:t>
            </a:r>
          </a:p>
          <a:p>
            <a:pPr marL="0" indent="0">
              <a:buNone/>
            </a:pPr>
            <a:endParaRPr lang="en-AU" dirty="0"/>
          </a:p>
        </p:txBody>
      </p:sp>
      <p:sp>
        <p:nvSpPr>
          <p:cNvPr id="4" name="TextBox 3"/>
          <p:cNvSpPr txBox="1"/>
          <p:nvPr/>
        </p:nvSpPr>
        <p:spPr>
          <a:xfrm>
            <a:off x="1154954" y="3934326"/>
            <a:ext cx="10769295" cy="1107996"/>
          </a:xfrm>
          <a:prstGeom prst="rect">
            <a:avLst/>
          </a:prstGeom>
          <a:noFill/>
        </p:spPr>
        <p:txBody>
          <a:bodyPr wrap="none" rtlCol="0">
            <a:spAutoFit/>
          </a:bodyPr>
          <a:lstStyle/>
          <a:p>
            <a:r>
              <a:rPr lang="en-AU" sz="2400" b="1" dirty="0"/>
              <a:t>Activity</a:t>
            </a:r>
            <a:r>
              <a:rPr lang="en-AU" sz="2400" dirty="0"/>
              <a:t> – </a:t>
            </a:r>
          </a:p>
          <a:p>
            <a:r>
              <a:rPr lang="en-AU" sz="2400" dirty="0"/>
              <a:t>Write down all the countries/cities that you can think of that are in Asia.</a:t>
            </a:r>
          </a:p>
          <a:p>
            <a:endParaRPr lang="en-AU" dirty="0"/>
          </a:p>
        </p:txBody>
      </p:sp>
    </p:spTree>
    <p:extLst>
      <p:ext uri="{BB962C8B-B14F-4D97-AF65-F5344CB8AC3E}">
        <p14:creationId xmlns:p14="http://schemas.microsoft.com/office/powerpoint/2010/main" val="7077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0"/>
                                        <p:tgtEl>
                                          <p:spTgt spid="3">
                                            <p:txEl>
                                              <p:pRg st="0" end="0"/>
                                            </p:txEl>
                                          </p:spTgt>
                                        </p:tgtEl>
                                      </p:cBhvr>
                                    </p:animEffect>
                                    <p:set>
                                      <p:cBhvr>
                                        <p:cTn id="12"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is Asia?</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67" y="2337806"/>
            <a:ext cx="5653928" cy="4452607"/>
          </a:xfrm>
        </p:spPr>
      </p:pic>
      <p:sp>
        <p:nvSpPr>
          <p:cNvPr id="5" name="TextBox 4"/>
          <p:cNvSpPr txBox="1"/>
          <p:nvPr/>
        </p:nvSpPr>
        <p:spPr>
          <a:xfrm>
            <a:off x="9339068" y="2328184"/>
            <a:ext cx="2666930" cy="646331"/>
          </a:xfrm>
          <a:prstGeom prst="rect">
            <a:avLst/>
          </a:prstGeom>
          <a:noFill/>
        </p:spPr>
        <p:txBody>
          <a:bodyPr wrap="square" rtlCol="0">
            <a:spAutoFit/>
          </a:bodyPr>
          <a:lstStyle/>
          <a:p>
            <a:r>
              <a:rPr lang="en-AU" b="1" dirty="0" smtClean="0"/>
              <a:t>Look at the map.</a:t>
            </a:r>
          </a:p>
          <a:p>
            <a:endParaRPr lang="en-AU" dirty="0"/>
          </a:p>
        </p:txBody>
      </p:sp>
      <p:sp>
        <p:nvSpPr>
          <p:cNvPr id="3" name="TextBox 2"/>
          <p:cNvSpPr txBox="1"/>
          <p:nvPr/>
        </p:nvSpPr>
        <p:spPr>
          <a:xfrm>
            <a:off x="5710685" y="3812678"/>
            <a:ext cx="5170005" cy="369332"/>
          </a:xfrm>
          <a:prstGeom prst="rect">
            <a:avLst/>
          </a:prstGeom>
          <a:noFill/>
        </p:spPr>
        <p:txBody>
          <a:bodyPr wrap="none" rtlCol="0">
            <a:spAutoFit/>
          </a:bodyPr>
          <a:lstStyle/>
          <a:p>
            <a:r>
              <a:rPr lang="en-AU" dirty="0"/>
              <a:t>What sorts of countries are included in Asia? </a:t>
            </a:r>
          </a:p>
        </p:txBody>
      </p:sp>
      <p:sp>
        <p:nvSpPr>
          <p:cNvPr id="6" name="TextBox 5"/>
          <p:cNvSpPr txBox="1"/>
          <p:nvPr/>
        </p:nvSpPr>
        <p:spPr>
          <a:xfrm>
            <a:off x="5710685" y="4371175"/>
            <a:ext cx="6295313" cy="646331"/>
          </a:xfrm>
          <a:prstGeom prst="rect">
            <a:avLst/>
          </a:prstGeom>
          <a:noFill/>
        </p:spPr>
        <p:txBody>
          <a:bodyPr wrap="none" rtlCol="0">
            <a:spAutoFit/>
          </a:bodyPr>
          <a:lstStyle/>
          <a:p>
            <a:r>
              <a:rPr lang="en-AU" dirty="0"/>
              <a:t>Does it include all of the places that you wrote down? </a:t>
            </a:r>
          </a:p>
          <a:p>
            <a:endParaRPr lang="en-AU" dirty="0"/>
          </a:p>
        </p:txBody>
      </p:sp>
      <p:sp>
        <p:nvSpPr>
          <p:cNvPr id="7" name="TextBox 6"/>
          <p:cNvSpPr txBox="1"/>
          <p:nvPr/>
        </p:nvSpPr>
        <p:spPr>
          <a:xfrm>
            <a:off x="5710685" y="4905824"/>
            <a:ext cx="6202096" cy="1200329"/>
          </a:xfrm>
          <a:prstGeom prst="rect">
            <a:avLst/>
          </a:prstGeom>
          <a:noFill/>
        </p:spPr>
        <p:txBody>
          <a:bodyPr wrap="square" rtlCol="0">
            <a:spAutoFit/>
          </a:bodyPr>
          <a:lstStyle/>
          <a:p>
            <a:r>
              <a:rPr lang="en-AU" dirty="0"/>
              <a:t>Are there some parts of the region missing that you think should be there?</a:t>
            </a:r>
          </a:p>
          <a:p>
            <a:endParaRPr lang="en-AU" dirty="0"/>
          </a:p>
          <a:p>
            <a:endParaRPr lang="en-AU" dirty="0"/>
          </a:p>
        </p:txBody>
      </p:sp>
      <p:sp>
        <p:nvSpPr>
          <p:cNvPr id="8" name="TextBox 7"/>
          <p:cNvSpPr txBox="1"/>
          <p:nvPr/>
        </p:nvSpPr>
        <p:spPr>
          <a:xfrm>
            <a:off x="5710685" y="5717472"/>
            <a:ext cx="6202096" cy="923330"/>
          </a:xfrm>
          <a:prstGeom prst="rect">
            <a:avLst/>
          </a:prstGeom>
          <a:noFill/>
        </p:spPr>
        <p:txBody>
          <a:bodyPr wrap="square" rtlCol="0">
            <a:spAutoFit/>
          </a:bodyPr>
          <a:lstStyle/>
          <a:p>
            <a:r>
              <a:rPr lang="en-AU" dirty="0"/>
              <a:t>What does this map show us about the Asia region regarding size?</a:t>
            </a:r>
          </a:p>
          <a:p>
            <a:endParaRPr lang="en-AU" dirty="0"/>
          </a:p>
        </p:txBody>
      </p:sp>
      <p:sp>
        <p:nvSpPr>
          <p:cNvPr id="9" name="TextBox 8"/>
          <p:cNvSpPr txBox="1"/>
          <p:nvPr/>
        </p:nvSpPr>
        <p:spPr>
          <a:xfrm>
            <a:off x="5710685" y="3270145"/>
            <a:ext cx="2616422" cy="646331"/>
          </a:xfrm>
          <a:prstGeom prst="rect">
            <a:avLst/>
          </a:prstGeom>
          <a:noFill/>
        </p:spPr>
        <p:txBody>
          <a:bodyPr wrap="none" rtlCol="0">
            <a:spAutoFit/>
          </a:bodyPr>
          <a:lstStyle/>
          <a:p>
            <a:r>
              <a:rPr lang="en-AU" dirty="0"/>
              <a:t>What do you notice? </a:t>
            </a:r>
          </a:p>
          <a:p>
            <a:endParaRPr lang="en-AU" dirty="0"/>
          </a:p>
        </p:txBody>
      </p:sp>
    </p:spTree>
    <p:extLst>
      <p:ext uri="{BB962C8B-B14F-4D97-AF65-F5344CB8AC3E}">
        <p14:creationId xmlns:p14="http://schemas.microsoft.com/office/powerpoint/2010/main" val="29045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strVal val="#ppt_w*0.70"/>
                                          </p:val>
                                        </p:tav>
                                        <p:tav tm="100000">
                                          <p:val>
                                            <p:strVal val="#ppt_w"/>
                                          </p:val>
                                        </p:tav>
                                      </p:tavLst>
                                    </p:anim>
                                    <p:anim calcmode="lin" valueType="num">
                                      <p:cBhvr>
                                        <p:cTn id="13" dur="3000" fill="hold"/>
                                        <p:tgtEl>
                                          <p:spTgt spid="4"/>
                                        </p:tgtEl>
                                        <p:attrNameLst>
                                          <p:attrName>ppt_h</p:attrName>
                                        </p:attrNameLst>
                                      </p:cBhvr>
                                      <p:tavLst>
                                        <p:tav tm="0">
                                          <p:val>
                                            <p:strVal val="#ppt_h"/>
                                          </p:val>
                                        </p:tav>
                                        <p:tav tm="100000">
                                          <p:val>
                                            <p:strVal val="#ppt_h"/>
                                          </p:val>
                                        </p:tav>
                                      </p:tavLst>
                                    </p:anim>
                                    <p:animEffect transition="in" filter="fade">
                                      <p:cBhvr>
                                        <p:cTn id="14" dur="3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4974 0.00232 L -0.29974 0.00232 " pathEditMode="relative" rAng="0" ptsTypes="AA">
                                      <p:cBhvr>
                                        <p:cTn id="18" dur="2000" fill="hold"/>
                                        <p:tgtEl>
                                          <p:spTgt spid="5"/>
                                        </p:tgtEl>
                                        <p:attrNameLst>
                                          <p:attrName>ppt_x</p:attrName>
                                          <p:attrName>ppt_y</p:attrName>
                                        </p:attrNameLst>
                                      </p:cBhvr>
                                      <p:rCtr x="-12500" y="0"/>
                                    </p:animMotion>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anim calcmode="lin" valueType="num">
                                      <p:cBhvr>
                                        <p:cTn id="24" dur="3000" fill="hold"/>
                                        <p:tgtEl>
                                          <p:spTgt spid="9"/>
                                        </p:tgtEl>
                                        <p:attrNameLst>
                                          <p:attrName>ppt_x</p:attrName>
                                        </p:attrNameLst>
                                      </p:cBhvr>
                                      <p:tavLst>
                                        <p:tav tm="0">
                                          <p:val>
                                            <p:strVal val="#ppt_x"/>
                                          </p:val>
                                        </p:tav>
                                        <p:tav tm="100000">
                                          <p:val>
                                            <p:strVal val="#ppt_x"/>
                                          </p:val>
                                        </p:tav>
                                      </p:tavLst>
                                    </p:anim>
                                    <p:anim calcmode="lin" valueType="num">
                                      <p:cBhvr>
                                        <p:cTn id="25" dur="3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3000"/>
                                        <p:tgtEl>
                                          <p:spTgt spid="3"/>
                                        </p:tgtEl>
                                      </p:cBhvr>
                                    </p:animEffect>
                                    <p:anim calcmode="lin" valueType="num">
                                      <p:cBhvr>
                                        <p:cTn id="31" dur="3000" fill="hold"/>
                                        <p:tgtEl>
                                          <p:spTgt spid="3"/>
                                        </p:tgtEl>
                                        <p:attrNameLst>
                                          <p:attrName>ppt_x</p:attrName>
                                        </p:attrNameLst>
                                      </p:cBhvr>
                                      <p:tavLst>
                                        <p:tav tm="0">
                                          <p:val>
                                            <p:strVal val="#ppt_x"/>
                                          </p:val>
                                        </p:tav>
                                        <p:tav tm="100000">
                                          <p:val>
                                            <p:strVal val="#ppt_x"/>
                                          </p:val>
                                        </p:tav>
                                      </p:tavLst>
                                    </p:anim>
                                    <p:anim calcmode="lin" valueType="num">
                                      <p:cBhvr>
                                        <p:cTn id="32" dur="3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3000"/>
                                        <p:tgtEl>
                                          <p:spTgt spid="6"/>
                                        </p:tgtEl>
                                      </p:cBhvr>
                                    </p:animEffect>
                                    <p:anim calcmode="lin" valueType="num">
                                      <p:cBhvr>
                                        <p:cTn id="38" dur="3000" fill="hold"/>
                                        <p:tgtEl>
                                          <p:spTgt spid="6"/>
                                        </p:tgtEl>
                                        <p:attrNameLst>
                                          <p:attrName>ppt_x</p:attrName>
                                        </p:attrNameLst>
                                      </p:cBhvr>
                                      <p:tavLst>
                                        <p:tav tm="0">
                                          <p:val>
                                            <p:strVal val="#ppt_x"/>
                                          </p:val>
                                        </p:tav>
                                        <p:tav tm="100000">
                                          <p:val>
                                            <p:strVal val="#ppt_x"/>
                                          </p:val>
                                        </p:tav>
                                      </p:tavLst>
                                    </p:anim>
                                    <p:anim calcmode="lin" valueType="num">
                                      <p:cBhvr>
                                        <p:cTn id="3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3000"/>
                                        <p:tgtEl>
                                          <p:spTgt spid="7"/>
                                        </p:tgtEl>
                                      </p:cBhvr>
                                    </p:animEffect>
                                    <p:anim calcmode="lin" valueType="num">
                                      <p:cBhvr>
                                        <p:cTn id="45" dur="3000" fill="hold"/>
                                        <p:tgtEl>
                                          <p:spTgt spid="7"/>
                                        </p:tgtEl>
                                        <p:attrNameLst>
                                          <p:attrName>ppt_x</p:attrName>
                                        </p:attrNameLst>
                                      </p:cBhvr>
                                      <p:tavLst>
                                        <p:tav tm="0">
                                          <p:val>
                                            <p:strVal val="#ppt_x"/>
                                          </p:val>
                                        </p:tav>
                                        <p:tav tm="100000">
                                          <p:val>
                                            <p:strVal val="#ppt_x"/>
                                          </p:val>
                                        </p:tav>
                                      </p:tavLst>
                                    </p:anim>
                                    <p:anim calcmode="lin" valueType="num">
                                      <p:cBhvr>
                                        <p:cTn id="46" dur="3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3000"/>
                                        <p:tgtEl>
                                          <p:spTgt spid="8"/>
                                        </p:tgtEl>
                                      </p:cBhvr>
                                    </p:animEffect>
                                    <p:anim calcmode="lin" valueType="num">
                                      <p:cBhvr>
                                        <p:cTn id="52" dur="3000" fill="hold"/>
                                        <p:tgtEl>
                                          <p:spTgt spid="8"/>
                                        </p:tgtEl>
                                        <p:attrNameLst>
                                          <p:attrName>ppt_x</p:attrName>
                                        </p:attrNameLst>
                                      </p:cBhvr>
                                      <p:tavLst>
                                        <p:tav tm="0">
                                          <p:val>
                                            <p:strVal val="#ppt_x"/>
                                          </p:val>
                                        </p:tav>
                                        <p:tav tm="100000">
                                          <p:val>
                                            <p:strVal val="#ppt_x"/>
                                          </p:val>
                                        </p:tav>
                                      </p:tavLst>
                                    </p:anim>
                                    <p:anim calcmode="lin" valueType="num">
                                      <p:cBhvr>
                                        <p:cTn id="53"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is Asia? </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97" y="2436522"/>
            <a:ext cx="7382036" cy="4234622"/>
          </a:xfrm>
        </p:spPr>
      </p:pic>
      <p:sp>
        <p:nvSpPr>
          <p:cNvPr id="5" name="TextBox 4"/>
          <p:cNvSpPr txBox="1"/>
          <p:nvPr/>
        </p:nvSpPr>
        <p:spPr>
          <a:xfrm>
            <a:off x="7959256" y="2719346"/>
            <a:ext cx="3919780" cy="1477328"/>
          </a:xfrm>
          <a:prstGeom prst="rect">
            <a:avLst/>
          </a:prstGeom>
          <a:noFill/>
        </p:spPr>
        <p:txBody>
          <a:bodyPr wrap="square" rtlCol="0">
            <a:spAutoFit/>
          </a:bodyPr>
          <a:lstStyle/>
          <a:p>
            <a:r>
              <a:rPr lang="en-AU" dirty="0" smtClean="0"/>
              <a:t>United Nations Geographical map of the Asia region. The world is divided in to 4 areas – Asia, Europe, American and islands.</a:t>
            </a:r>
          </a:p>
          <a:p>
            <a:endParaRPr lang="en-AU" dirty="0"/>
          </a:p>
        </p:txBody>
      </p:sp>
      <p:sp>
        <p:nvSpPr>
          <p:cNvPr id="3" name="TextBox 2"/>
          <p:cNvSpPr txBox="1"/>
          <p:nvPr/>
        </p:nvSpPr>
        <p:spPr>
          <a:xfrm>
            <a:off x="7959256" y="4008219"/>
            <a:ext cx="4284441" cy="646331"/>
          </a:xfrm>
          <a:prstGeom prst="rect">
            <a:avLst/>
          </a:prstGeom>
          <a:noFill/>
        </p:spPr>
        <p:txBody>
          <a:bodyPr wrap="square" rtlCol="0">
            <a:spAutoFit/>
          </a:bodyPr>
          <a:lstStyle/>
          <a:p>
            <a:r>
              <a:rPr lang="en-AU" dirty="0"/>
              <a:t>Does it match the map we looked at earlier? </a:t>
            </a:r>
          </a:p>
        </p:txBody>
      </p:sp>
      <p:sp>
        <p:nvSpPr>
          <p:cNvPr id="6" name="TextBox 5"/>
          <p:cNvSpPr txBox="1"/>
          <p:nvPr/>
        </p:nvSpPr>
        <p:spPr>
          <a:xfrm>
            <a:off x="7959256" y="4839216"/>
            <a:ext cx="3171061" cy="646331"/>
          </a:xfrm>
          <a:prstGeom prst="rect">
            <a:avLst/>
          </a:prstGeom>
          <a:noFill/>
        </p:spPr>
        <p:txBody>
          <a:bodyPr wrap="none" rtlCol="0">
            <a:spAutoFit/>
          </a:bodyPr>
          <a:lstStyle/>
          <a:p>
            <a:r>
              <a:rPr lang="en-AU" dirty="0"/>
              <a:t>Why do you think this is so?</a:t>
            </a:r>
          </a:p>
          <a:p>
            <a:endParaRPr lang="en-AU" dirty="0"/>
          </a:p>
        </p:txBody>
      </p:sp>
    </p:spTree>
    <p:extLst>
      <p:ext uri="{BB962C8B-B14F-4D97-AF65-F5344CB8AC3E}">
        <p14:creationId xmlns:p14="http://schemas.microsoft.com/office/powerpoint/2010/main" val="400952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strVal val="#ppt_w*0.70"/>
                                          </p:val>
                                        </p:tav>
                                        <p:tav tm="100000">
                                          <p:val>
                                            <p:strVal val="#ppt_w"/>
                                          </p:val>
                                        </p:tav>
                                      </p:tavLst>
                                    </p:anim>
                                    <p:anim calcmode="lin" valueType="num">
                                      <p:cBhvr>
                                        <p:cTn id="13" dur="3000" fill="hold"/>
                                        <p:tgtEl>
                                          <p:spTgt spid="4"/>
                                        </p:tgtEl>
                                        <p:attrNameLst>
                                          <p:attrName>ppt_h</p:attrName>
                                        </p:attrNameLst>
                                      </p:cBhvr>
                                      <p:tavLst>
                                        <p:tav tm="0">
                                          <p:val>
                                            <p:strVal val="#ppt_h"/>
                                          </p:val>
                                        </p:tav>
                                        <p:tav tm="100000">
                                          <p:val>
                                            <p:strVal val="#ppt_h"/>
                                          </p:val>
                                        </p:tav>
                                      </p:tavLst>
                                    </p:anim>
                                    <p:animEffect transition="in" filter="fade">
                                      <p:cBhvr>
                                        <p:cTn id="14" dur="3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fltVal val="0"/>
                                          </p:val>
                                        </p:tav>
                                        <p:tav tm="100000">
                                          <p:val>
                                            <p:strVal val="#ppt_w"/>
                                          </p:val>
                                        </p:tav>
                                      </p:tavLst>
                                    </p:anim>
                                    <p:anim calcmode="lin" valueType="num">
                                      <p:cBhvr>
                                        <p:cTn id="20" dur="3000" fill="hold"/>
                                        <p:tgtEl>
                                          <p:spTgt spid="5"/>
                                        </p:tgtEl>
                                        <p:attrNameLst>
                                          <p:attrName>ppt_h</p:attrName>
                                        </p:attrNameLst>
                                      </p:cBhvr>
                                      <p:tavLst>
                                        <p:tav tm="0">
                                          <p:val>
                                            <p:fltVal val="0"/>
                                          </p:val>
                                        </p:tav>
                                        <p:tav tm="100000">
                                          <p:val>
                                            <p:strVal val="#ppt_h"/>
                                          </p:val>
                                        </p:tav>
                                      </p:tavLst>
                                    </p:anim>
                                    <p:anim calcmode="lin" valueType="num">
                                      <p:cBhvr>
                                        <p:cTn id="21" dur="3000" fill="hold"/>
                                        <p:tgtEl>
                                          <p:spTgt spid="5"/>
                                        </p:tgtEl>
                                        <p:attrNameLst>
                                          <p:attrName>style.rotation</p:attrName>
                                        </p:attrNameLst>
                                      </p:cBhvr>
                                      <p:tavLst>
                                        <p:tav tm="0">
                                          <p:val>
                                            <p:fltVal val="90"/>
                                          </p:val>
                                        </p:tav>
                                        <p:tav tm="100000">
                                          <p:val>
                                            <p:fltVal val="0"/>
                                          </p:val>
                                        </p:tav>
                                      </p:tavLst>
                                    </p:anim>
                                    <p:animEffect transition="in" filter="fade">
                                      <p:cBhvr>
                                        <p:cTn id="22" dur="3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3000" fill="hold"/>
                                        <p:tgtEl>
                                          <p:spTgt spid="3"/>
                                        </p:tgtEl>
                                        <p:attrNameLst>
                                          <p:attrName>ppt_w</p:attrName>
                                        </p:attrNameLst>
                                      </p:cBhvr>
                                      <p:tavLst>
                                        <p:tav tm="0">
                                          <p:val>
                                            <p:fltVal val="0"/>
                                          </p:val>
                                        </p:tav>
                                        <p:tav tm="100000">
                                          <p:val>
                                            <p:strVal val="#ppt_w"/>
                                          </p:val>
                                        </p:tav>
                                      </p:tavLst>
                                    </p:anim>
                                    <p:anim calcmode="lin" valueType="num">
                                      <p:cBhvr>
                                        <p:cTn id="28" dur="3000" fill="hold"/>
                                        <p:tgtEl>
                                          <p:spTgt spid="3"/>
                                        </p:tgtEl>
                                        <p:attrNameLst>
                                          <p:attrName>ppt_h</p:attrName>
                                        </p:attrNameLst>
                                      </p:cBhvr>
                                      <p:tavLst>
                                        <p:tav tm="0">
                                          <p:val>
                                            <p:fltVal val="0"/>
                                          </p:val>
                                        </p:tav>
                                        <p:tav tm="100000">
                                          <p:val>
                                            <p:strVal val="#ppt_h"/>
                                          </p:val>
                                        </p:tav>
                                      </p:tavLst>
                                    </p:anim>
                                    <p:anim calcmode="lin" valueType="num">
                                      <p:cBhvr>
                                        <p:cTn id="29" dur="3000" fill="hold"/>
                                        <p:tgtEl>
                                          <p:spTgt spid="3"/>
                                        </p:tgtEl>
                                        <p:attrNameLst>
                                          <p:attrName>style.rotation</p:attrName>
                                        </p:attrNameLst>
                                      </p:cBhvr>
                                      <p:tavLst>
                                        <p:tav tm="0">
                                          <p:val>
                                            <p:fltVal val="90"/>
                                          </p:val>
                                        </p:tav>
                                        <p:tav tm="100000">
                                          <p:val>
                                            <p:fltVal val="0"/>
                                          </p:val>
                                        </p:tav>
                                      </p:tavLst>
                                    </p:anim>
                                    <p:animEffect transition="in" filter="fade">
                                      <p:cBhvr>
                                        <p:cTn id="30" dur="3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3000" fill="hold"/>
                                        <p:tgtEl>
                                          <p:spTgt spid="6"/>
                                        </p:tgtEl>
                                        <p:attrNameLst>
                                          <p:attrName>ppt_w</p:attrName>
                                        </p:attrNameLst>
                                      </p:cBhvr>
                                      <p:tavLst>
                                        <p:tav tm="0">
                                          <p:val>
                                            <p:fltVal val="0"/>
                                          </p:val>
                                        </p:tav>
                                        <p:tav tm="100000">
                                          <p:val>
                                            <p:strVal val="#ppt_w"/>
                                          </p:val>
                                        </p:tav>
                                      </p:tavLst>
                                    </p:anim>
                                    <p:anim calcmode="lin" valueType="num">
                                      <p:cBhvr>
                                        <p:cTn id="36" dur="3000" fill="hold"/>
                                        <p:tgtEl>
                                          <p:spTgt spid="6"/>
                                        </p:tgtEl>
                                        <p:attrNameLst>
                                          <p:attrName>ppt_h</p:attrName>
                                        </p:attrNameLst>
                                      </p:cBhvr>
                                      <p:tavLst>
                                        <p:tav tm="0">
                                          <p:val>
                                            <p:fltVal val="0"/>
                                          </p:val>
                                        </p:tav>
                                        <p:tav tm="100000">
                                          <p:val>
                                            <p:strVal val="#ppt_h"/>
                                          </p:val>
                                        </p:tav>
                                      </p:tavLst>
                                    </p:anim>
                                    <p:anim calcmode="lin" valueType="num">
                                      <p:cBhvr>
                                        <p:cTn id="37" dur="3000" fill="hold"/>
                                        <p:tgtEl>
                                          <p:spTgt spid="6"/>
                                        </p:tgtEl>
                                        <p:attrNameLst>
                                          <p:attrName>style.rotation</p:attrName>
                                        </p:attrNameLst>
                                      </p:cBhvr>
                                      <p:tavLst>
                                        <p:tav tm="0">
                                          <p:val>
                                            <p:fltVal val="90"/>
                                          </p:val>
                                        </p:tav>
                                        <p:tav tm="100000">
                                          <p:val>
                                            <p:fltVal val="0"/>
                                          </p:val>
                                        </p:tav>
                                      </p:tavLst>
                                    </p:anim>
                                    <p:animEffect transition="in" filter="fade">
                                      <p:cBhvr>
                                        <p:cTn id="38"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Asia and Australia.</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18" y="2709636"/>
            <a:ext cx="7857490" cy="3416300"/>
          </a:xfrm>
        </p:spPr>
      </p:pic>
      <p:sp>
        <p:nvSpPr>
          <p:cNvPr id="5" name="TextBox 4"/>
          <p:cNvSpPr txBox="1"/>
          <p:nvPr/>
        </p:nvSpPr>
        <p:spPr>
          <a:xfrm>
            <a:off x="8058150" y="3102429"/>
            <a:ext cx="3804557" cy="923330"/>
          </a:xfrm>
          <a:prstGeom prst="rect">
            <a:avLst/>
          </a:prstGeom>
          <a:noFill/>
        </p:spPr>
        <p:txBody>
          <a:bodyPr wrap="square" rtlCol="0">
            <a:spAutoFit/>
          </a:bodyPr>
          <a:lstStyle/>
          <a:p>
            <a:r>
              <a:rPr lang="en-AU" dirty="0" smtClean="0"/>
              <a:t>What do you notice about this map?</a:t>
            </a:r>
          </a:p>
          <a:p>
            <a:endParaRPr lang="en-AU" dirty="0"/>
          </a:p>
        </p:txBody>
      </p:sp>
      <p:sp>
        <p:nvSpPr>
          <p:cNvPr id="3" name="TextBox 2"/>
          <p:cNvSpPr txBox="1"/>
          <p:nvPr/>
        </p:nvSpPr>
        <p:spPr>
          <a:xfrm>
            <a:off x="8058150" y="3817621"/>
            <a:ext cx="3946358" cy="1200329"/>
          </a:xfrm>
          <a:prstGeom prst="rect">
            <a:avLst/>
          </a:prstGeom>
          <a:noFill/>
        </p:spPr>
        <p:txBody>
          <a:bodyPr wrap="square" rtlCol="0">
            <a:spAutoFit/>
          </a:bodyPr>
          <a:lstStyle/>
          <a:p>
            <a:r>
              <a:rPr lang="en-AU" dirty="0"/>
              <a:t>What does it tell is about Australia’s place in the world?</a:t>
            </a:r>
          </a:p>
          <a:p>
            <a:endParaRPr lang="en-AU" dirty="0"/>
          </a:p>
          <a:p>
            <a:endParaRPr lang="en-AU" dirty="0"/>
          </a:p>
        </p:txBody>
      </p:sp>
      <p:sp>
        <p:nvSpPr>
          <p:cNvPr id="6" name="TextBox 5"/>
          <p:cNvSpPr txBox="1"/>
          <p:nvPr/>
        </p:nvSpPr>
        <p:spPr>
          <a:xfrm>
            <a:off x="8058150" y="4556285"/>
            <a:ext cx="3528024" cy="923330"/>
          </a:xfrm>
          <a:prstGeom prst="rect">
            <a:avLst/>
          </a:prstGeom>
          <a:noFill/>
        </p:spPr>
        <p:txBody>
          <a:bodyPr wrap="square" rtlCol="0">
            <a:spAutoFit/>
          </a:bodyPr>
          <a:lstStyle/>
          <a:p>
            <a:r>
              <a:rPr lang="en-AU" dirty="0"/>
              <a:t>Why do you think that is/is not Australia’s place in the world?</a:t>
            </a:r>
          </a:p>
          <a:p>
            <a:endParaRPr lang="en-AU" dirty="0"/>
          </a:p>
        </p:txBody>
      </p:sp>
    </p:spTree>
    <p:extLst>
      <p:ext uri="{BB962C8B-B14F-4D97-AF65-F5344CB8AC3E}">
        <p14:creationId xmlns:p14="http://schemas.microsoft.com/office/powerpoint/2010/main" val="42699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strVal val="#ppt_w*0.70"/>
                                          </p:val>
                                        </p:tav>
                                        <p:tav tm="100000">
                                          <p:val>
                                            <p:strVal val="#ppt_w"/>
                                          </p:val>
                                        </p:tav>
                                      </p:tavLst>
                                    </p:anim>
                                    <p:anim calcmode="lin" valueType="num">
                                      <p:cBhvr>
                                        <p:cTn id="13" dur="3000" fill="hold"/>
                                        <p:tgtEl>
                                          <p:spTgt spid="4"/>
                                        </p:tgtEl>
                                        <p:attrNameLst>
                                          <p:attrName>ppt_h</p:attrName>
                                        </p:attrNameLst>
                                      </p:cBhvr>
                                      <p:tavLst>
                                        <p:tav tm="0">
                                          <p:val>
                                            <p:strVal val="#ppt_h"/>
                                          </p:val>
                                        </p:tav>
                                        <p:tav tm="100000">
                                          <p:val>
                                            <p:strVal val="#ppt_h"/>
                                          </p:val>
                                        </p:tav>
                                      </p:tavLst>
                                    </p:anim>
                                    <p:animEffect transition="in" filter="fade">
                                      <p:cBhvr>
                                        <p:cTn id="14" dur="3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fltVal val="0"/>
                                          </p:val>
                                        </p:tav>
                                        <p:tav tm="100000">
                                          <p:val>
                                            <p:strVal val="#ppt_w"/>
                                          </p:val>
                                        </p:tav>
                                      </p:tavLst>
                                    </p:anim>
                                    <p:anim calcmode="lin" valueType="num">
                                      <p:cBhvr>
                                        <p:cTn id="20" dur="3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0" fill="hold"/>
                                        <p:tgtEl>
                                          <p:spTgt spid="3"/>
                                        </p:tgtEl>
                                        <p:attrNameLst>
                                          <p:attrName>ppt_w</p:attrName>
                                        </p:attrNameLst>
                                      </p:cBhvr>
                                      <p:tavLst>
                                        <p:tav tm="0">
                                          <p:val>
                                            <p:fltVal val="0"/>
                                          </p:val>
                                        </p:tav>
                                        <p:tav tm="100000">
                                          <p:val>
                                            <p:strVal val="#ppt_w"/>
                                          </p:val>
                                        </p:tav>
                                      </p:tavLst>
                                    </p:anim>
                                    <p:anim calcmode="lin" valueType="num">
                                      <p:cBhvr>
                                        <p:cTn id="26" dur="3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3000" fill="hold"/>
                                        <p:tgtEl>
                                          <p:spTgt spid="6"/>
                                        </p:tgtEl>
                                        <p:attrNameLst>
                                          <p:attrName>ppt_w</p:attrName>
                                        </p:attrNameLst>
                                      </p:cBhvr>
                                      <p:tavLst>
                                        <p:tav tm="0">
                                          <p:val>
                                            <p:fltVal val="0"/>
                                          </p:val>
                                        </p:tav>
                                        <p:tav tm="100000">
                                          <p:val>
                                            <p:strVal val="#ppt_w"/>
                                          </p:val>
                                        </p:tav>
                                      </p:tavLst>
                                    </p:anim>
                                    <p:anim calcmode="lin" valueType="num">
                                      <p:cBhvr>
                                        <p:cTn id="32" dur="3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 and Asia</a:t>
            </a:r>
            <a:endParaRPr lang="en-AU" dirty="0"/>
          </a:p>
        </p:txBody>
      </p:sp>
      <p:sp>
        <p:nvSpPr>
          <p:cNvPr id="3" name="Content Placeholder 2"/>
          <p:cNvSpPr>
            <a:spLocks noGrp="1"/>
          </p:cNvSpPr>
          <p:nvPr>
            <p:ph idx="1"/>
          </p:nvPr>
        </p:nvSpPr>
        <p:spPr/>
        <p:txBody>
          <a:bodyPr/>
          <a:lstStyle/>
          <a:p>
            <a:pPr marL="0" indent="0">
              <a:buNone/>
            </a:pPr>
            <a:r>
              <a:rPr lang="en-AU" dirty="0" smtClean="0"/>
              <a:t>Trade</a:t>
            </a:r>
          </a:p>
          <a:p>
            <a:pPr marL="0" indent="0">
              <a:buNone/>
            </a:pPr>
            <a:r>
              <a:rPr lang="en-AU" dirty="0" smtClean="0"/>
              <a:t>Policy – human rights (East Timor)</a:t>
            </a:r>
          </a:p>
          <a:p>
            <a:pPr marL="0" indent="0">
              <a:buNone/>
            </a:pPr>
            <a:r>
              <a:rPr lang="en-AU" dirty="0" smtClean="0"/>
              <a:t>Aid to Asia – standards of living and sanitation</a:t>
            </a:r>
          </a:p>
          <a:p>
            <a:pPr marL="0" indent="0">
              <a:buNone/>
            </a:pPr>
            <a:r>
              <a:rPr lang="en-AU" dirty="0" smtClean="0"/>
              <a:t>Education and job exchange</a:t>
            </a:r>
            <a:endParaRPr lang="en-AU" dirty="0"/>
          </a:p>
        </p:txBody>
      </p:sp>
    </p:spTree>
    <p:extLst>
      <p:ext uri="{BB962C8B-B14F-4D97-AF65-F5344CB8AC3E}">
        <p14:creationId xmlns:p14="http://schemas.microsoft.com/office/powerpoint/2010/main" val="20465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500"/>
                                        <p:tgtEl>
                                          <p:spTgt spid="3">
                                            <p:txEl>
                                              <p:pRg st="0" end="0"/>
                                            </p:txEl>
                                          </p:spTgt>
                                        </p:tgtEl>
                                      </p:cBhvr>
                                    </p:animEffect>
                                    <p:anim calcmode="lin" valueType="num">
                                      <p:cBhvr>
                                        <p:cTn id="13" dur="3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3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500"/>
                                        <p:tgtEl>
                                          <p:spTgt spid="3">
                                            <p:txEl>
                                              <p:pRg st="1" end="1"/>
                                            </p:txEl>
                                          </p:spTgt>
                                        </p:tgtEl>
                                      </p:cBhvr>
                                    </p:animEffect>
                                    <p:anim calcmode="lin" valueType="num">
                                      <p:cBhvr>
                                        <p:cTn id="20" dur="3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3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3500"/>
                                        <p:tgtEl>
                                          <p:spTgt spid="3">
                                            <p:txEl>
                                              <p:pRg st="2" end="2"/>
                                            </p:txEl>
                                          </p:spTgt>
                                        </p:tgtEl>
                                      </p:cBhvr>
                                    </p:animEffect>
                                    <p:anim calcmode="lin" valueType="num">
                                      <p:cBhvr>
                                        <p:cTn id="27" dur="3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3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3500"/>
                                        <p:tgtEl>
                                          <p:spTgt spid="3">
                                            <p:txEl>
                                              <p:pRg st="3" end="3"/>
                                            </p:txEl>
                                          </p:spTgt>
                                        </p:tgtEl>
                                      </p:cBhvr>
                                    </p:animEffect>
                                    <p:anim calcmode="lin" valueType="num">
                                      <p:cBhvr>
                                        <p:cTn id="34" dur="3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3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Aspects of Asia</a:t>
            </a:r>
            <a:endParaRPr lang="en-AU" dirty="0"/>
          </a:p>
        </p:txBody>
      </p:sp>
      <p:sp>
        <p:nvSpPr>
          <p:cNvPr id="3" name="Content Placeholder 2"/>
          <p:cNvSpPr>
            <a:spLocks noGrp="1"/>
          </p:cNvSpPr>
          <p:nvPr>
            <p:ph idx="1"/>
          </p:nvPr>
        </p:nvSpPr>
        <p:spPr/>
        <p:txBody>
          <a:bodyPr>
            <a:normAutofit/>
          </a:bodyPr>
          <a:lstStyle/>
          <a:p>
            <a:pPr marL="0" indent="0">
              <a:buNone/>
            </a:pPr>
            <a:r>
              <a:rPr lang="en-AU" sz="2800" dirty="0" smtClean="0"/>
              <a:t>Physical environment </a:t>
            </a:r>
          </a:p>
          <a:p>
            <a:pPr marL="0" indent="0">
              <a:buNone/>
            </a:pPr>
            <a:endParaRPr lang="en-AU" sz="2800" dirty="0" smtClean="0"/>
          </a:p>
          <a:p>
            <a:pPr marL="0" indent="0">
              <a:buNone/>
            </a:pPr>
            <a:r>
              <a:rPr lang="en-AU" sz="2800" dirty="0" smtClean="0"/>
              <a:t>Cultural environment</a:t>
            </a:r>
          </a:p>
          <a:p>
            <a:pPr marL="0" indent="0">
              <a:buNone/>
            </a:pPr>
            <a:endParaRPr lang="en-AU" sz="2800" dirty="0"/>
          </a:p>
          <a:p>
            <a:pPr marL="0" indent="0">
              <a:buNone/>
            </a:pPr>
            <a:r>
              <a:rPr lang="en-AU" sz="2800" dirty="0" smtClean="0"/>
              <a:t>Social environment</a:t>
            </a:r>
            <a:endParaRPr lang="en-AU" sz="2800" dirty="0"/>
          </a:p>
        </p:txBody>
      </p:sp>
    </p:spTree>
    <p:extLst>
      <p:ext uri="{BB962C8B-B14F-4D97-AF65-F5344CB8AC3E}">
        <p14:creationId xmlns:p14="http://schemas.microsoft.com/office/powerpoint/2010/main" val="34923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Aspects of Asia – Physical Environment</a:t>
            </a:r>
            <a:endParaRPr lang="en-AU" dirty="0"/>
          </a:p>
        </p:txBody>
      </p:sp>
      <p:sp>
        <p:nvSpPr>
          <p:cNvPr id="3" name="Content Placeholder 2"/>
          <p:cNvSpPr>
            <a:spLocks noGrp="1"/>
          </p:cNvSpPr>
          <p:nvPr>
            <p:ph idx="1"/>
          </p:nvPr>
        </p:nvSpPr>
        <p:spPr/>
        <p:txBody>
          <a:bodyPr/>
          <a:lstStyle/>
          <a:p>
            <a:pPr marL="0" indent="0">
              <a:buNone/>
            </a:pPr>
            <a:r>
              <a:rPr lang="en-AU" dirty="0" smtClean="0"/>
              <a:t>Physical environments of the Asia region include:</a:t>
            </a:r>
          </a:p>
          <a:p>
            <a:r>
              <a:rPr lang="en-AU" dirty="0" smtClean="0"/>
              <a:t>Mountains</a:t>
            </a:r>
          </a:p>
          <a:p>
            <a:r>
              <a:rPr lang="en-AU" dirty="0" smtClean="0"/>
              <a:t>High points</a:t>
            </a:r>
          </a:p>
          <a:p>
            <a:r>
              <a:rPr lang="en-AU" dirty="0" smtClean="0"/>
              <a:t>Deserts</a:t>
            </a:r>
          </a:p>
          <a:p>
            <a:r>
              <a:rPr lang="en-AU" dirty="0" smtClean="0"/>
              <a:t>Ocean and inland water (valleys)</a:t>
            </a:r>
          </a:p>
          <a:p>
            <a:r>
              <a:rPr lang="en-AU" dirty="0" smtClean="0"/>
              <a:t>Fresh and salt water areas</a:t>
            </a:r>
          </a:p>
          <a:p>
            <a:r>
              <a:rPr lang="en-AU" dirty="0" smtClean="0"/>
              <a:t>Plateaus</a:t>
            </a:r>
          </a:p>
          <a:p>
            <a:pPr marL="0" indent="0">
              <a:buNone/>
            </a:pPr>
            <a:endParaRPr lang="en-AU" dirty="0"/>
          </a:p>
        </p:txBody>
      </p:sp>
    </p:spTree>
    <p:extLst>
      <p:ext uri="{BB962C8B-B14F-4D97-AF65-F5344CB8AC3E}">
        <p14:creationId xmlns:p14="http://schemas.microsoft.com/office/powerpoint/2010/main" val="7762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3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3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edge">
                                      <p:cBhvr>
                                        <p:cTn id="32" dur="3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edge">
                                      <p:cBhvr>
                                        <p:cTn id="37" dur="3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edge">
                                      <p:cBhvr>
                                        <p:cTn id="42"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Aspects of Asia – Physical Environment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52" y="2266121"/>
            <a:ext cx="3610334" cy="24117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363" y="4677824"/>
            <a:ext cx="2857500" cy="19716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296" y="2362614"/>
            <a:ext cx="4740158" cy="3155591"/>
          </a:xfrm>
          <a:prstGeom prst="rect">
            <a:avLst/>
          </a:prstGeom>
        </p:spPr>
      </p:pic>
    </p:spTree>
    <p:extLst>
      <p:ext uri="{BB962C8B-B14F-4D97-AF65-F5344CB8AC3E}">
        <p14:creationId xmlns:p14="http://schemas.microsoft.com/office/powerpoint/2010/main" val="39568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anim calcmode="lin" valueType="num">
                                      <p:cBhvr>
                                        <p:cTn id="13" dur="3000" fill="hold"/>
                                        <p:tgtEl>
                                          <p:spTgt spid="4"/>
                                        </p:tgtEl>
                                        <p:attrNameLst>
                                          <p:attrName>ppt_x</p:attrName>
                                        </p:attrNameLst>
                                      </p:cBhvr>
                                      <p:tavLst>
                                        <p:tav tm="0">
                                          <p:val>
                                            <p:strVal val="#ppt_x"/>
                                          </p:val>
                                        </p:tav>
                                        <p:tav tm="100000">
                                          <p:val>
                                            <p:strVal val="#ppt_x"/>
                                          </p:val>
                                        </p:tav>
                                      </p:tavLst>
                                    </p:anim>
                                    <p:anim calcmode="lin" valueType="num">
                                      <p:cBhvr>
                                        <p:cTn id="14" dur="2700" decel="100000" fill="hold"/>
                                        <p:tgtEl>
                                          <p:spTgt spid="4"/>
                                        </p:tgtEl>
                                        <p:attrNameLst>
                                          <p:attrName>ppt_y</p:attrName>
                                        </p:attrNameLst>
                                      </p:cBhvr>
                                      <p:tavLst>
                                        <p:tav tm="0">
                                          <p:val>
                                            <p:strVal val="#ppt_y+1"/>
                                          </p:val>
                                        </p:tav>
                                        <p:tav tm="100000">
                                          <p:val>
                                            <p:strVal val="#ppt_y-.03"/>
                                          </p:val>
                                        </p:tav>
                                      </p:tavLst>
                                    </p:anim>
                                    <p:anim calcmode="lin" valueType="num">
                                      <p:cBhvr>
                                        <p:cTn id="15"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000"/>
                                        <p:tgtEl>
                                          <p:spTgt spid="5"/>
                                        </p:tgtEl>
                                      </p:cBhvr>
                                    </p:animEffect>
                                    <p:anim calcmode="lin" valueType="num">
                                      <p:cBhvr>
                                        <p:cTn id="21" dur="3000" fill="hold"/>
                                        <p:tgtEl>
                                          <p:spTgt spid="5"/>
                                        </p:tgtEl>
                                        <p:attrNameLst>
                                          <p:attrName>ppt_x</p:attrName>
                                        </p:attrNameLst>
                                      </p:cBhvr>
                                      <p:tavLst>
                                        <p:tav tm="0">
                                          <p:val>
                                            <p:strVal val="#ppt_x"/>
                                          </p:val>
                                        </p:tav>
                                        <p:tav tm="100000">
                                          <p:val>
                                            <p:strVal val="#ppt_x"/>
                                          </p:val>
                                        </p:tav>
                                      </p:tavLst>
                                    </p:anim>
                                    <p:anim calcmode="lin" valueType="num">
                                      <p:cBhvr>
                                        <p:cTn id="22" dur="2700" decel="100000" fill="hold"/>
                                        <p:tgtEl>
                                          <p:spTgt spid="5"/>
                                        </p:tgtEl>
                                        <p:attrNameLst>
                                          <p:attrName>ppt_y</p:attrName>
                                        </p:attrNameLst>
                                      </p:cBhvr>
                                      <p:tavLst>
                                        <p:tav tm="0">
                                          <p:val>
                                            <p:strVal val="#ppt_y+1"/>
                                          </p:val>
                                        </p:tav>
                                        <p:tav tm="100000">
                                          <p:val>
                                            <p:strVal val="#ppt_y-.03"/>
                                          </p:val>
                                        </p:tav>
                                      </p:tavLst>
                                    </p:anim>
                                    <p:anim calcmode="lin" valueType="num">
                                      <p:cBhvr>
                                        <p:cTn id="23"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3000"/>
                                        <p:tgtEl>
                                          <p:spTgt spid="6"/>
                                        </p:tgtEl>
                                      </p:cBhvr>
                                    </p:animEffect>
                                    <p:anim calcmode="lin" valueType="num">
                                      <p:cBhvr>
                                        <p:cTn id="29" dur="3000" fill="hold"/>
                                        <p:tgtEl>
                                          <p:spTgt spid="6"/>
                                        </p:tgtEl>
                                        <p:attrNameLst>
                                          <p:attrName>ppt_x</p:attrName>
                                        </p:attrNameLst>
                                      </p:cBhvr>
                                      <p:tavLst>
                                        <p:tav tm="0">
                                          <p:val>
                                            <p:strVal val="#ppt_x"/>
                                          </p:val>
                                        </p:tav>
                                        <p:tav tm="100000">
                                          <p:val>
                                            <p:strVal val="#ppt_x"/>
                                          </p:val>
                                        </p:tav>
                                      </p:tavLst>
                                    </p:anim>
                                    <p:anim calcmode="lin" valueType="num">
                                      <p:cBhvr>
                                        <p:cTn id="30" dur="2700" decel="100000" fill="hold"/>
                                        <p:tgtEl>
                                          <p:spTgt spid="6"/>
                                        </p:tgtEl>
                                        <p:attrNameLst>
                                          <p:attrName>ppt_y</p:attrName>
                                        </p:attrNameLst>
                                      </p:cBhvr>
                                      <p:tavLst>
                                        <p:tav tm="0">
                                          <p:val>
                                            <p:strVal val="#ppt_y+1"/>
                                          </p:val>
                                        </p:tav>
                                        <p:tav tm="100000">
                                          <p:val>
                                            <p:strVal val="#ppt_y-.03"/>
                                          </p:val>
                                        </p:tav>
                                      </p:tavLst>
                                    </p:anim>
                                    <p:anim calcmode="lin" valueType="num">
                                      <p:cBhvr>
                                        <p:cTn id="31"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72</TotalTime>
  <Words>450</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Ion Boardroom</vt:lpstr>
      <vt:lpstr>Introducing Asia</vt:lpstr>
      <vt:lpstr>What is Asia?</vt:lpstr>
      <vt:lpstr>Where is Asia?</vt:lpstr>
      <vt:lpstr>Where is Asia? </vt:lpstr>
      <vt:lpstr>Asia and Australia.</vt:lpstr>
      <vt:lpstr>Australia and Asia</vt:lpstr>
      <vt:lpstr>Aspects of Asia</vt:lpstr>
      <vt:lpstr>Aspects of Asia – Physical Environment</vt:lpstr>
      <vt:lpstr>Aspects of Asia – Physical Environment</vt:lpstr>
      <vt:lpstr>Aspects of Asia – Physical Environment</vt:lpstr>
      <vt:lpstr>Aspects of Asia – Social Environment</vt:lpstr>
      <vt:lpstr>Aspects of Asia – Social Environment</vt:lpstr>
      <vt:lpstr>Aspects of Asia – Cultural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Asia</dc:title>
  <dc:creator>Tarna Clarke</dc:creator>
  <cp:lastModifiedBy>Tarna</cp:lastModifiedBy>
  <cp:revision>46</cp:revision>
  <dcterms:created xsi:type="dcterms:W3CDTF">2016-07-26T03:01:14Z</dcterms:created>
  <dcterms:modified xsi:type="dcterms:W3CDTF">2016-09-21T07:49:41Z</dcterms:modified>
</cp:coreProperties>
</file>